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4" r:id="rId2"/>
    <p:sldId id="285" r:id="rId3"/>
    <p:sldId id="287" r:id="rId4"/>
    <p:sldId id="256" r:id="rId5"/>
    <p:sldId id="280" r:id="rId6"/>
    <p:sldId id="258" r:id="rId7"/>
    <p:sldId id="259" r:id="rId8"/>
    <p:sldId id="260" r:id="rId9"/>
    <p:sldId id="261" r:id="rId10"/>
    <p:sldId id="262" r:id="rId11"/>
    <p:sldId id="263" r:id="rId12"/>
    <p:sldId id="264" r:id="rId13"/>
    <p:sldId id="286" r:id="rId14"/>
    <p:sldId id="265" r:id="rId15"/>
    <p:sldId id="266" r:id="rId16"/>
    <p:sldId id="267" r:id="rId17"/>
    <p:sldId id="268" r:id="rId18"/>
    <p:sldId id="269" r:id="rId19"/>
    <p:sldId id="270" r:id="rId20"/>
    <p:sldId id="271" r:id="rId21"/>
    <p:sldId id="272" r:id="rId22"/>
    <p:sldId id="281" r:id="rId23"/>
    <p:sldId id="27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82"/>
  </p:normalViewPr>
  <p:slideViewPr>
    <p:cSldViewPr snapToGrid="0" snapToObjects="1" showGuides="1">
      <p:cViewPr varScale="1">
        <p:scale>
          <a:sx n="69" d="100"/>
          <a:sy n="69" d="100"/>
        </p:scale>
        <p:origin x="540"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33D7B-8961-4F43-8DAF-C2B369151C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1C698A5-8642-C84E-AA6F-28E3F52363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A49E749-EFA1-334F-A2FF-62D1E17A3236}"/>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5" name="Footer Placeholder 4">
            <a:extLst>
              <a:ext uri="{FF2B5EF4-FFF2-40B4-BE49-F238E27FC236}">
                <a16:creationId xmlns:a16="http://schemas.microsoft.com/office/drawing/2014/main" id="{3D8A2D5F-337E-9A44-A97E-E1D6CBBA91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5AFFF9-7928-1749-9125-812CF0A17968}"/>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766618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5E052-7B58-8446-88DD-4E631644A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07B4F0-F510-AC4C-92FC-E46598C6AC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F1AC80-DCFE-DE4F-8B7C-7598C88F920A}"/>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5" name="Footer Placeholder 4">
            <a:extLst>
              <a:ext uri="{FF2B5EF4-FFF2-40B4-BE49-F238E27FC236}">
                <a16:creationId xmlns:a16="http://schemas.microsoft.com/office/drawing/2014/main" id="{05C6BAFF-E19A-884D-8A45-1E8DF36587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FA16EA-9BE0-F84C-A7DD-BB0C762A1A91}"/>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4176665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34197-48BA-8F49-88A1-14B49E403F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D38A5C5-85EA-3246-BB75-AD3CE59A4C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CBE04A-3CA7-5744-81F5-8BF15E78C736}"/>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5" name="Footer Placeholder 4">
            <a:extLst>
              <a:ext uri="{FF2B5EF4-FFF2-40B4-BE49-F238E27FC236}">
                <a16:creationId xmlns:a16="http://schemas.microsoft.com/office/drawing/2014/main" id="{CD6B91D9-E845-B141-B1B5-B25E50E57E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6FFA90-1BBE-104E-B070-65F20BF026F2}"/>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367879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4175-96C0-2A42-B211-2BBCDF8BAE9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4246C7-0638-6042-B417-71BAD6B4E45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7870C95-323D-E44E-A261-A9625523114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2A959D-1B8F-5740-B0EA-7A08F5C8C3EF}"/>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6" name="Footer Placeholder 5">
            <a:extLst>
              <a:ext uri="{FF2B5EF4-FFF2-40B4-BE49-F238E27FC236}">
                <a16:creationId xmlns:a16="http://schemas.microsoft.com/office/drawing/2014/main" id="{80CA66E1-F80C-5D40-9AAE-F7F9F3E38A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C8DDE5-7678-4A4F-95DB-C392FAC77B7E}"/>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2672615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2BFB5-47CE-374F-BA6A-8CF043B412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6D85A68-7FCA-8041-A1F0-28F09727E8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27BE589-95AF-5B4F-9C73-2EAAF032ED7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1C690A9-4B04-4749-B86B-19C5CAEC5A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585D23B-A101-4B4E-B10E-01B80CAA39E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AFE1150-D199-DA47-BE94-530123B28411}"/>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8" name="Footer Placeholder 7">
            <a:extLst>
              <a:ext uri="{FF2B5EF4-FFF2-40B4-BE49-F238E27FC236}">
                <a16:creationId xmlns:a16="http://schemas.microsoft.com/office/drawing/2014/main" id="{411B25FE-BAE4-5943-BDEB-2DCB9E775FE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BD28AC-5E2E-6844-AACD-3F82332778AF}"/>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521686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C6C-82D0-9C43-BEA2-87808F74F97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4C2A8BF-A848-E045-8EDD-FC3D0DB5C193}"/>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4" name="Footer Placeholder 3">
            <a:extLst>
              <a:ext uri="{FF2B5EF4-FFF2-40B4-BE49-F238E27FC236}">
                <a16:creationId xmlns:a16="http://schemas.microsoft.com/office/drawing/2014/main" id="{F53FCA86-1AB1-CC4A-9498-74FDAF7E62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73E140-3291-064C-9439-D001237C82EB}"/>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4213801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15B14C-8A13-614B-B956-95A2162D2CB4}"/>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3" name="Footer Placeholder 2">
            <a:extLst>
              <a:ext uri="{FF2B5EF4-FFF2-40B4-BE49-F238E27FC236}">
                <a16:creationId xmlns:a16="http://schemas.microsoft.com/office/drawing/2014/main" id="{0B881107-03B0-5545-AB22-E09CBADD591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20F581-529C-2A4A-AC3C-BD589847F6C0}"/>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919473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26365-7A04-284E-A475-E67040BE92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FB2582E-FECC-B648-A857-5AC33EE47A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2DB554-C722-3844-8D46-63288923E7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F68A46-58C7-684E-AA52-1A703A0C8707}"/>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6" name="Footer Placeholder 5">
            <a:extLst>
              <a:ext uri="{FF2B5EF4-FFF2-40B4-BE49-F238E27FC236}">
                <a16:creationId xmlns:a16="http://schemas.microsoft.com/office/drawing/2014/main" id="{E44289EE-06AC-C04A-8FB3-59A8F3F2FA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D45568-D99A-204A-9DB1-DA57F9A67610}"/>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2302198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DEE34-7FD4-DF42-AEE5-28BAEACB71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D1D28-21DA-4841-B158-9C70E4C4CC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BF42B0D-FF44-0B47-A71E-09DAAACB57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871B9E2-C861-2443-B27A-395FD21921F1}"/>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6" name="Footer Placeholder 5">
            <a:extLst>
              <a:ext uri="{FF2B5EF4-FFF2-40B4-BE49-F238E27FC236}">
                <a16:creationId xmlns:a16="http://schemas.microsoft.com/office/drawing/2014/main" id="{019FB321-E23A-0C45-A875-48D1336E55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6B0D03-BA87-FC4F-8049-E6F32C44B96A}"/>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651927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9AD09-73AF-8C44-9CFF-7F2934BF0FD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94A0C6B-495D-114E-B2CF-F2631416E6E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A2BDA0-BB08-4E45-ACB9-73DEAA8D0A4B}"/>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5" name="Footer Placeholder 4">
            <a:extLst>
              <a:ext uri="{FF2B5EF4-FFF2-40B4-BE49-F238E27FC236}">
                <a16:creationId xmlns:a16="http://schemas.microsoft.com/office/drawing/2014/main" id="{E2CBA968-B956-644C-827F-ADA67BA9DE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A26B15-98DE-5048-B737-FC1EB49CCB55}"/>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956923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F0FB7-857D-7142-9888-61F6EC3D9D9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D70A01-189A-194D-BFC8-42B70A9AF8B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A144FA-C30C-E746-92B6-E0CD5FA7549B}"/>
              </a:ext>
            </a:extLst>
          </p:cNvPr>
          <p:cNvSpPr>
            <a:spLocks noGrp="1"/>
          </p:cNvSpPr>
          <p:nvPr>
            <p:ph type="dt" sz="half" idx="10"/>
          </p:nvPr>
        </p:nvSpPr>
        <p:spPr/>
        <p:txBody>
          <a:bodyPr/>
          <a:lstStyle/>
          <a:p>
            <a:fld id="{4494EED8-283A-5649-BBD5-19202FDBA69B}" type="datetimeFigureOut">
              <a:rPr lang="en-US" smtClean="0"/>
              <a:t>11/9/2021</a:t>
            </a:fld>
            <a:endParaRPr lang="en-US"/>
          </a:p>
        </p:txBody>
      </p:sp>
      <p:sp>
        <p:nvSpPr>
          <p:cNvPr id="5" name="Footer Placeholder 4">
            <a:extLst>
              <a:ext uri="{FF2B5EF4-FFF2-40B4-BE49-F238E27FC236}">
                <a16:creationId xmlns:a16="http://schemas.microsoft.com/office/drawing/2014/main" id="{97ACB2FA-6FB1-8A49-ACAC-ED88706E63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52BBF9-78CD-6F41-8338-C76298CACA42}"/>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3780356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D6BD7-242D-2B40-9905-6589DBE7CB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2D56E2-CF78-B543-B576-695DE8CF36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7D4D13-140F-0F45-B20B-D68E0735B7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94EED8-283A-5649-BBD5-19202FDBA69B}" type="datetimeFigureOut">
              <a:rPr lang="en-US" smtClean="0"/>
              <a:t>11/9/2021</a:t>
            </a:fld>
            <a:endParaRPr lang="en-US"/>
          </a:p>
        </p:txBody>
      </p:sp>
      <p:sp>
        <p:nvSpPr>
          <p:cNvPr id="5" name="Footer Placeholder 4">
            <a:extLst>
              <a:ext uri="{FF2B5EF4-FFF2-40B4-BE49-F238E27FC236}">
                <a16:creationId xmlns:a16="http://schemas.microsoft.com/office/drawing/2014/main" id="{6DE3E17F-049F-D643-9E85-E81E39DB2B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0B6C80-308F-2E4E-AEB2-CE7EC0207A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44EE97-B5BB-154D-AC97-4AE2583759D8}" type="slidenum">
              <a:rPr lang="en-US" smtClean="0"/>
              <a:t>‹#›</a:t>
            </a:fld>
            <a:endParaRPr lang="en-US"/>
          </a:p>
        </p:txBody>
      </p:sp>
    </p:spTree>
    <p:extLst>
      <p:ext uri="{BB962C8B-B14F-4D97-AF65-F5344CB8AC3E}">
        <p14:creationId xmlns:p14="http://schemas.microsoft.com/office/powerpoint/2010/main" val="5675807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image" Target="../media/image5.jpg"/><Relationship Id="rId1" Type="http://schemas.openxmlformats.org/officeDocument/2006/relationships/slideLayout" Target="../slideLayouts/slideLayout1.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 Id="rId9" Type="http://schemas.openxmlformats.org/officeDocument/2006/relationships/image" Target="../media/image12.jpg"/></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2B8CEF-8332-ED44-ABA9-08F52D14E7A5}"/>
              </a:ext>
            </a:extLst>
          </p:cNvPr>
          <p:cNvPicPr>
            <a:picLocks noChangeAspect="1"/>
          </p:cNvPicPr>
          <p:nvPr/>
        </p:nvPicPr>
        <p:blipFill>
          <a:blip r:embed="rId2"/>
          <a:stretch>
            <a:fillRect/>
          </a:stretch>
        </p:blipFill>
        <p:spPr>
          <a:xfrm>
            <a:off x="0" y="7188"/>
            <a:ext cx="12192000" cy="6843623"/>
          </a:xfrm>
          <a:prstGeom prst="rect">
            <a:avLst/>
          </a:prstGeom>
        </p:spPr>
      </p:pic>
      <p:sp>
        <p:nvSpPr>
          <p:cNvPr id="4" name="TextBox 3">
            <a:extLst>
              <a:ext uri="{FF2B5EF4-FFF2-40B4-BE49-F238E27FC236}">
                <a16:creationId xmlns:a16="http://schemas.microsoft.com/office/drawing/2014/main" id="{F24C17A5-7BCC-FA46-935B-D9268F564353}"/>
              </a:ext>
            </a:extLst>
          </p:cNvPr>
          <p:cNvSpPr txBox="1"/>
          <p:nvPr/>
        </p:nvSpPr>
        <p:spPr>
          <a:xfrm>
            <a:off x="1645919" y="3187337"/>
            <a:ext cx="8464731" cy="2308324"/>
          </a:xfrm>
          <a:prstGeom prst="rect">
            <a:avLst/>
          </a:prstGeom>
          <a:noFill/>
        </p:spPr>
        <p:txBody>
          <a:bodyPr wrap="square" rtlCol="0">
            <a:spAutoFit/>
          </a:bodyPr>
          <a:lstStyle/>
          <a:p>
            <a:pPr algn="ctr"/>
            <a:r>
              <a:rPr lang="en-US" sz="3600" dirty="0" smtClean="0">
                <a:solidFill>
                  <a:schemeClr val="bg1"/>
                </a:solidFill>
                <a:latin typeface="Arial" panose="020B0604020202020204" pitchFamily="34" charset="0"/>
                <a:cs typeface="Arial" panose="020B0604020202020204" pitchFamily="34" charset="0"/>
              </a:rPr>
              <a:t>Relationships, Health and Sex Education</a:t>
            </a:r>
          </a:p>
          <a:p>
            <a:pPr algn="ctr"/>
            <a:r>
              <a:rPr lang="en-US" sz="3600" dirty="0" smtClean="0">
                <a:solidFill>
                  <a:schemeClr val="bg1"/>
                </a:solidFill>
                <a:latin typeface="Arial" panose="020B0604020202020204" pitchFamily="34" charset="0"/>
                <a:cs typeface="Arial" panose="020B0604020202020204" pitchFamily="34" charset="0"/>
              </a:rPr>
              <a:t>St Thomas More Catholic Primary School</a:t>
            </a:r>
          </a:p>
          <a:p>
            <a:pPr algn="ctr"/>
            <a:r>
              <a:rPr lang="en-US" sz="3600" dirty="0" smtClean="0">
                <a:solidFill>
                  <a:schemeClr val="bg1"/>
                </a:solidFill>
                <a:latin typeface="Arial" panose="020B0604020202020204" pitchFamily="34" charset="0"/>
                <a:cs typeface="Arial" panose="020B0604020202020204" pitchFamily="34" charset="0"/>
              </a:rPr>
              <a:t>Parental Consultation </a:t>
            </a:r>
            <a:r>
              <a:rPr lang="en-US" sz="3600" dirty="0" smtClean="0">
                <a:solidFill>
                  <a:schemeClr val="bg1"/>
                </a:solidFill>
                <a:latin typeface="Arial" panose="020B0604020202020204" pitchFamily="34" charset="0"/>
                <a:cs typeface="Arial" panose="020B0604020202020204" pitchFamily="34" charset="0"/>
              </a:rPr>
              <a:t>Slides</a:t>
            </a:r>
            <a:endParaRPr lang="en-US" sz="3600" dirty="0" smtClean="0">
              <a:solidFill>
                <a:schemeClr val="bg1"/>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4804750" y="782094"/>
            <a:ext cx="2510450" cy="2382800"/>
          </a:xfrm>
          <a:prstGeom prst="rect">
            <a:avLst/>
          </a:prstGeom>
        </p:spPr>
      </p:pic>
    </p:spTree>
    <p:extLst>
      <p:ext uri="{BB962C8B-B14F-4D97-AF65-F5344CB8AC3E}">
        <p14:creationId xmlns:p14="http://schemas.microsoft.com/office/powerpoint/2010/main" val="401587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2B8CEF-8332-ED44-ABA9-08F52D14E7A5}"/>
              </a:ext>
            </a:extLst>
          </p:cNvPr>
          <p:cNvPicPr>
            <a:picLocks noChangeAspect="1"/>
          </p:cNvPicPr>
          <p:nvPr/>
        </p:nvPicPr>
        <p:blipFill>
          <a:blip r:embed="rId2"/>
          <a:stretch>
            <a:fillRect/>
          </a:stretch>
        </p:blipFill>
        <p:spPr>
          <a:xfrm>
            <a:off x="0" y="0"/>
            <a:ext cx="12192000" cy="6843623"/>
          </a:xfrm>
          <a:prstGeom prst="rect">
            <a:avLst/>
          </a:prstGeom>
        </p:spPr>
      </p:pic>
      <p:sp>
        <p:nvSpPr>
          <p:cNvPr id="4" name="TextBox 3">
            <a:extLst>
              <a:ext uri="{FF2B5EF4-FFF2-40B4-BE49-F238E27FC236}">
                <a16:creationId xmlns:a16="http://schemas.microsoft.com/office/drawing/2014/main" id="{F24C17A5-7BCC-FA46-935B-D9268F564353}"/>
              </a:ext>
            </a:extLst>
          </p:cNvPr>
          <p:cNvSpPr txBox="1"/>
          <p:nvPr/>
        </p:nvSpPr>
        <p:spPr>
          <a:xfrm>
            <a:off x="459376" y="382011"/>
            <a:ext cx="5366657" cy="2677656"/>
          </a:xfrm>
          <a:prstGeom prst="rect">
            <a:avLst/>
          </a:prstGeom>
          <a:noFill/>
        </p:spPr>
        <p:txBody>
          <a:bodyPr wrap="square" rtlCol="0">
            <a:spAutoFit/>
          </a:bodyPr>
          <a:lstStyle/>
          <a:p>
            <a:pPr algn="ctr"/>
            <a:r>
              <a:rPr lang="en-GB" sz="2400" b="1" dirty="0">
                <a:solidFill>
                  <a:schemeClr val="bg1"/>
                </a:solidFill>
                <a:latin typeface="Arial" panose="020B0604020202020204" pitchFamily="34" charset="0"/>
                <a:cs typeface="Arial" panose="020B0604020202020204" pitchFamily="34" charset="0"/>
              </a:rPr>
              <a:t>In the academic year 2020/21, Relationships Education and Health Education </a:t>
            </a:r>
            <a:r>
              <a:rPr lang="en-GB" sz="2400" b="1" dirty="0" smtClean="0">
                <a:solidFill>
                  <a:schemeClr val="bg1"/>
                </a:solidFill>
                <a:latin typeface="Arial" panose="020B0604020202020204" pitchFamily="34" charset="0"/>
                <a:cs typeface="Arial" panose="020B0604020202020204" pitchFamily="34" charset="0"/>
              </a:rPr>
              <a:t>became </a:t>
            </a:r>
            <a:r>
              <a:rPr lang="en-GB" sz="2400" b="1" dirty="0">
                <a:solidFill>
                  <a:schemeClr val="bg1"/>
                </a:solidFill>
                <a:latin typeface="Arial" panose="020B0604020202020204" pitchFamily="34" charset="0"/>
                <a:cs typeface="Arial" panose="020B0604020202020204" pitchFamily="34" charset="0"/>
              </a:rPr>
              <a:t>statutory in all primary schools in England.  This new subject </a:t>
            </a:r>
            <a:r>
              <a:rPr lang="en-GB" sz="2400" b="1" dirty="0" smtClean="0">
                <a:solidFill>
                  <a:schemeClr val="bg1"/>
                </a:solidFill>
                <a:latin typeface="Arial" panose="020B0604020202020204" pitchFamily="34" charset="0"/>
                <a:cs typeface="Arial" panose="020B0604020202020204" pitchFamily="34" charset="0"/>
              </a:rPr>
              <a:t>builds </a:t>
            </a:r>
            <a:r>
              <a:rPr lang="en-GB" sz="2400" b="1" dirty="0">
                <a:solidFill>
                  <a:schemeClr val="bg1"/>
                </a:solidFill>
                <a:latin typeface="Arial" panose="020B0604020202020204" pitchFamily="34" charset="0"/>
                <a:cs typeface="Arial" panose="020B0604020202020204" pitchFamily="34" charset="0"/>
              </a:rPr>
              <a:t>on the non-statutory lessons we have previously taught in </a:t>
            </a:r>
            <a:r>
              <a:rPr lang="en-GB" sz="2400" b="1" dirty="0" smtClean="0">
                <a:solidFill>
                  <a:schemeClr val="bg1"/>
                </a:solidFill>
                <a:latin typeface="Arial" panose="020B0604020202020204" pitchFamily="34" charset="0"/>
                <a:cs typeface="Arial" panose="020B0604020202020204" pitchFamily="34" charset="0"/>
              </a:rPr>
              <a:t>RHSE</a:t>
            </a:r>
            <a:r>
              <a:rPr lang="en-GB" sz="2400" b="1" dirty="0">
                <a:solidFill>
                  <a:schemeClr val="bg1"/>
                </a:solidFill>
                <a:latin typeface="Arial" panose="020B0604020202020204" pitchFamily="34" charset="0"/>
                <a:cs typeface="Arial" panose="020B0604020202020204" pitchFamily="34" charset="0"/>
              </a:rPr>
              <a:t>.</a:t>
            </a:r>
            <a:endParaRPr lang="en-US" sz="24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3566160" y="3612817"/>
            <a:ext cx="7903028" cy="1569660"/>
          </a:xfrm>
          <a:prstGeom prst="rect">
            <a:avLst/>
          </a:prstGeom>
        </p:spPr>
        <p:txBody>
          <a:bodyPr wrap="square">
            <a:spAutoFit/>
          </a:bodyPr>
          <a:lstStyle/>
          <a:p>
            <a:pPr marL="342900" indent="-342900">
              <a:buFont typeface="Arial" panose="020B0604020202020204" pitchFamily="34" charset="0"/>
              <a:buChar char="•"/>
            </a:pPr>
            <a:r>
              <a:rPr lang="en-GB" sz="2400" b="1" dirty="0">
                <a:solidFill>
                  <a:schemeClr val="bg1"/>
                </a:solidFill>
                <a:latin typeface="Arial" panose="020B0604020202020204" pitchFamily="34" charset="0"/>
                <a:cs typeface="Arial" panose="020B0604020202020204" pitchFamily="34" charset="0"/>
              </a:rPr>
              <a:t>Life to the </a:t>
            </a:r>
            <a:r>
              <a:rPr lang="en-GB" sz="2400" b="1" dirty="0" smtClean="0">
                <a:solidFill>
                  <a:schemeClr val="bg1"/>
                </a:solidFill>
                <a:latin typeface="Arial" panose="020B0604020202020204" pitchFamily="34" charset="0"/>
                <a:cs typeface="Arial" panose="020B0604020202020204" pitchFamily="34" charset="0"/>
              </a:rPr>
              <a:t>Full is the programme we </a:t>
            </a:r>
            <a:r>
              <a:rPr lang="en-GB" sz="2400" b="1" dirty="0" smtClean="0">
                <a:solidFill>
                  <a:schemeClr val="bg1"/>
                </a:solidFill>
                <a:latin typeface="Arial" panose="020B0604020202020204" pitchFamily="34" charset="0"/>
                <a:cs typeface="Arial" panose="020B0604020202020204" pitchFamily="34" charset="0"/>
              </a:rPr>
              <a:t>use</a:t>
            </a:r>
            <a:endParaRPr lang="en-GB" sz="2400" b="1" dirty="0" smtClean="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solidFill>
                  <a:schemeClr val="bg1"/>
                </a:solidFill>
                <a:latin typeface="Arial" panose="020B0604020202020204" pitchFamily="34" charset="0"/>
                <a:cs typeface="Arial" panose="020B0604020202020204" pitchFamily="34" charset="0"/>
              </a:rPr>
              <a:t>I</a:t>
            </a:r>
            <a:r>
              <a:rPr lang="en-GB" sz="2400" b="1" dirty="0" smtClean="0">
                <a:solidFill>
                  <a:schemeClr val="bg1"/>
                </a:solidFill>
                <a:latin typeface="Arial" panose="020B0604020202020204" pitchFamily="34" charset="0"/>
                <a:cs typeface="Arial" panose="020B0604020202020204" pitchFamily="34" charset="0"/>
              </a:rPr>
              <a:t>t </a:t>
            </a:r>
            <a:r>
              <a:rPr lang="en-GB" sz="2400" b="1" dirty="0">
                <a:solidFill>
                  <a:schemeClr val="bg1"/>
                </a:solidFill>
                <a:latin typeface="Arial" panose="020B0604020202020204" pitchFamily="34" charset="0"/>
                <a:cs typeface="Arial" panose="020B0604020202020204" pitchFamily="34" charset="0"/>
              </a:rPr>
              <a:t>has been approved by our diocese. </a:t>
            </a:r>
            <a:endParaRPr lang="en-GB" sz="2400" b="1" dirty="0" smtClean="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smtClean="0">
                <a:solidFill>
                  <a:schemeClr val="bg1"/>
                </a:solidFill>
                <a:latin typeface="Arial" panose="020B0604020202020204" pitchFamily="34" charset="0"/>
                <a:cs typeface="Arial" panose="020B0604020202020204" pitchFamily="34" charset="0"/>
              </a:rPr>
              <a:t>The makers, ‘</a:t>
            </a:r>
            <a:r>
              <a:rPr lang="en-GB" sz="2400" b="1" dirty="0" err="1" smtClean="0">
                <a:solidFill>
                  <a:schemeClr val="bg1"/>
                </a:solidFill>
                <a:latin typeface="Arial" panose="020B0604020202020204" pitchFamily="34" charset="0"/>
                <a:cs typeface="Arial" panose="020B0604020202020204" pitchFamily="34" charset="0"/>
              </a:rPr>
              <a:t>TenTen</a:t>
            </a:r>
            <a:r>
              <a:rPr lang="en-GB" sz="2400" b="1" dirty="0" smtClean="0">
                <a:solidFill>
                  <a:schemeClr val="bg1"/>
                </a:solidFill>
                <a:latin typeface="Arial" panose="020B0604020202020204" pitchFamily="34" charset="0"/>
                <a:cs typeface="Arial" panose="020B0604020202020204" pitchFamily="34" charset="0"/>
              </a:rPr>
              <a:t>’ </a:t>
            </a:r>
            <a:r>
              <a:rPr lang="en-GB" sz="2400" b="1" dirty="0" smtClean="0">
                <a:solidFill>
                  <a:schemeClr val="bg1"/>
                </a:solidFill>
                <a:latin typeface="Arial" panose="020B0604020202020204" pitchFamily="34" charset="0"/>
                <a:cs typeface="Arial" panose="020B0604020202020204" pitchFamily="34" charset="0"/>
              </a:rPr>
              <a:t>provide </a:t>
            </a:r>
            <a:r>
              <a:rPr lang="en-GB" sz="2400" b="1" dirty="0">
                <a:solidFill>
                  <a:schemeClr val="bg1"/>
                </a:solidFill>
                <a:latin typeface="Arial" panose="020B0604020202020204" pitchFamily="34" charset="0"/>
                <a:cs typeface="Arial" panose="020B0604020202020204" pitchFamily="34" charset="0"/>
              </a:rPr>
              <a:t>training for teachers in Catholic schools on the </a:t>
            </a:r>
            <a:r>
              <a:rPr lang="en-GB" sz="2400" b="1" dirty="0" smtClean="0">
                <a:solidFill>
                  <a:schemeClr val="bg1"/>
                </a:solidFill>
                <a:latin typeface="Arial" panose="020B0604020202020204" pitchFamily="34" charset="0"/>
                <a:cs typeface="Arial" panose="020B0604020202020204" pitchFamily="34" charset="0"/>
              </a:rPr>
              <a:t>subject.</a:t>
            </a:r>
            <a:endParaRPr lang="en-GB" sz="2400" b="1"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5753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2B8CEF-8332-ED44-ABA9-08F52D14E7A5}"/>
              </a:ext>
            </a:extLst>
          </p:cNvPr>
          <p:cNvPicPr>
            <a:picLocks noChangeAspect="1"/>
          </p:cNvPicPr>
          <p:nvPr/>
        </p:nvPicPr>
        <p:blipFill>
          <a:blip r:embed="rId2"/>
          <a:stretch>
            <a:fillRect/>
          </a:stretch>
        </p:blipFill>
        <p:spPr>
          <a:xfrm>
            <a:off x="0" y="7188"/>
            <a:ext cx="12192000" cy="6843623"/>
          </a:xfrm>
          <a:prstGeom prst="rect">
            <a:avLst/>
          </a:prstGeom>
        </p:spPr>
      </p:pic>
      <p:sp>
        <p:nvSpPr>
          <p:cNvPr id="4" name="TextBox 3">
            <a:extLst>
              <a:ext uri="{FF2B5EF4-FFF2-40B4-BE49-F238E27FC236}">
                <a16:creationId xmlns:a16="http://schemas.microsoft.com/office/drawing/2014/main" id="{F24C17A5-7BCC-FA46-935B-D9268F564353}"/>
              </a:ext>
            </a:extLst>
          </p:cNvPr>
          <p:cNvSpPr txBox="1"/>
          <p:nvPr/>
        </p:nvSpPr>
        <p:spPr>
          <a:xfrm>
            <a:off x="1050744" y="664870"/>
            <a:ext cx="10017034" cy="5786199"/>
          </a:xfrm>
          <a:prstGeom prst="rect">
            <a:avLst/>
          </a:prstGeom>
          <a:noFill/>
        </p:spPr>
        <p:txBody>
          <a:bodyPr wrap="square" rtlCol="0">
            <a:spAutoFit/>
          </a:bodyPr>
          <a:lstStyle/>
          <a:p>
            <a:pPr algn="ctr"/>
            <a:endParaRPr lang="en-GB" sz="1000" dirty="0">
              <a:solidFill>
                <a:schemeClr val="bg1"/>
              </a:solidFill>
              <a:latin typeface="Arial" panose="020B0604020202020204" pitchFamily="34" charset="0"/>
              <a:cs typeface="Arial" panose="020B0604020202020204" pitchFamily="34" charset="0"/>
            </a:endParaRPr>
          </a:p>
          <a:p>
            <a:pPr algn="ctr"/>
            <a:endParaRPr lang="en-GB" sz="2400" dirty="0">
              <a:solidFill>
                <a:schemeClr val="bg1"/>
              </a:solidFill>
              <a:latin typeface="Arial" panose="020B0604020202020204" pitchFamily="34" charset="0"/>
              <a:cs typeface="Arial" panose="020B0604020202020204" pitchFamily="34" charset="0"/>
            </a:endParaRPr>
          </a:p>
          <a:p>
            <a:pPr algn="ctr"/>
            <a:endParaRPr lang="en-GB" sz="2400" dirty="0" smtClean="0">
              <a:solidFill>
                <a:schemeClr val="bg1"/>
              </a:solidFill>
              <a:latin typeface="Arial" panose="020B0604020202020204" pitchFamily="34" charset="0"/>
              <a:cs typeface="Arial" panose="020B0604020202020204" pitchFamily="34" charset="0"/>
            </a:endParaRPr>
          </a:p>
          <a:p>
            <a:pPr algn="ctr"/>
            <a:endParaRPr lang="en-GB" sz="2400" dirty="0">
              <a:solidFill>
                <a:schemeClr val="bg1"/>
              </a:solidFill>
              <a:latin typeface="Arial" panose="020B0604020202020204" pitchFamily="34" charset="0"/>
              <a:cs typeface="Arial" panose="020B0604020202020204" pitchFamily="34" charset="0"/>
            </a:endParaRPr>
          </a:p>
          <a:p>
            <a:pPr algn="ctr"/>
            <a:endParaRPr lang="en-GB" sz="2400" dirty="0" smtClean="0">
              <a:solidFill>
                <a:schemeClr val="bg1"/>
              </a:solidFill>
              <a:latin typeface="Arial" panose="020B0604020202020204" pitchFamily="34" charset="0"/>
              <a:cs typeface="Arial" panose="020B0604020202020204" pitchFamily="34" charset="0"/>
            </a:endParaRPr>
          </a:p>
          <a:p>
            <a:pPr algn="ctr"/>
            <a:endParaRPr lang="en-GB" sz="2400" dirty="0">
              <a:solidFill>
                <a:schemeClr val="bg1"/>
              </a:solidFill>
              <a:latin typeface="Arial" panose="020B0604020202020204" pitchFamily="34" charset="0"/>
              <a:cs typeface="Arial" panose="020B0604020202020204" pitchFamily="34" charset="0"/>
            </a:endParaRPr>
          </a:p>
          <a:p>
            <a:pPr algn="ctr"/>
            <a:endParaRPr lang="en-GB" sz="2400" dirty="0" smtClean="0">
              <a:solidFill>
                <a:schemeClr val="bg1"/>
              </a:solidFill>
              <a:latin typeface="Arial" panose="020B0604020202020204" pitchFamily="34" charset="0"/>
              <a:cs typeface="Arial" panose="020B0604020202020204" pitchFamily="34" charset="0"/>
            </a:endParaRPr>
          </a:p>
          <a:p>
            <a:pPr algn="ctr"/>
            <a:endParaRPr lang="en-GB" sz="2400" dirty="0">
              <a:solidFill>
                <a:schemeClr val="bg1"/>
              </a:solidFill>
              <a:latin typeface="Arial" panose="020B0604020202020204" pitchFamily="34" charset="0"/>
              <a:cs typeface="Arial" panose="020B0604020202020204" pitchFamily="34" charset="0"/>
            </a:endParaRPr>
          </a:p>
          <a:p>
            <a:pPr algn="ctr"/>
            <a:endParaRPr lang="en-GB" sz="2400" dirty="0" smtClean="0">
              <a:solidFill>
                <a:schemeClr val="bg1"/>
              </a:solidFill>
              <a:latin typeface="Arial" panose="020B0604020202020204" pitchFamily="34" charset="0"/>
              <a:cs typeface="Arial" panose="020B0604020202020204" pitchFamily="34" charset="0"/>
            </a:endParaRPr>
          </a:p>
          <a:p>
            <a:pPr algn="ctr"/>
            <a:endParaRPr lang="en-GB" sz="2400" dirty="0">
              <a:solidFill>
                <a:schemeClr val="bg1"/>
              </a:solidFill>
              <a:latin typeface="Arial" panose="020B0604020202020204" pitchFamily="34" charset="0"/>
              <a:cs typeface="Arial" panose="020B0604020202020204" pitchFamily="34" charset="0"/>
            </a:endParaRPr>
          </a:p>
          <a:p>
            <a:pPr algn="ctr"/>
            <a:endParaRPr lang="en-GB" sz="2400" dirty="0" smtClean="0">
              <a:solidFill>
                <a:schemeClr val="bg1"/>
              </a:solidFill>
              <a:latin typeface="Arial" panose="020B0604020202020204" pitchFamily="34" charset="0"/>
              <a:cs typeface="Arial" panose="020B0604020202020204" pitchFamily="34" charset="0"/>
            </a:endParaRPr>
          </a:p>
          <a:p>
            <a:pPr algn="ctr"/>
            <a:endParaRPr lang="en-GB" sz="2400" dirty="0">
              <a:solidFill>
                <a:schemeClr val="bg1"/>
              </a:solidFill>
              <a:latin typeface="Arial" panose="020B0604020202020204" pitchFamily="34" charset="0"/>
              <a:cs typeface="Arial" panose="020B0604020202020204" pitchFamily="34" charset="0"/>
            </a:endParaRPr>
          </a:p>
          <a:p>
            <a:pPr algn="ctr"/>
            <a:r>
              <a:rPr lang="en-GB" sz="2400" dirty="0" smtClean="0">
                <a:solidFill>
                  <a:schemeClr val="bg1"/>
                </a:solidFill>
                <a:latin typeface="Arial" panose="020B0604020202020204" pitchFamily="34" charset="0"/>
                <a:cs typeface="Arial" panose="020B0604020202020204" pitchFamily="34" charset="0"/>
              </a:rPr>
              <a:t>This </a:t>
            </a:r>
            <a:r>
              <a:rPr lang="en-GB" sz="2400" dirty="0">
                <a:solidFill>
                  <a:schemeClr val="bg1"/>
                </a:solidFill>
                <a:latin typeface="Arial" panose="020B0604020202020204" pitchFamily="34" charset="0"/>
                <a:cs typeface="Arial" panose="020B0604020202020204" pitchFamily="34" charset="0"/>
              </a:rPr>
              <a:t>short </a:t>
            </a:r>
            <a:r>
              <a:rPr lang="en-GB" sz="2400" dirty="0" smtClean="0">
                <a:solidFill>
                  <a:schemeClr val="bg1"/>
                </a:solidFill>
                <a:latin typeface="Arial" panose="020B0604020202020204" pitchFamily="34" charset="0"/>
                <a:cs typeface="Arial" panose="020B0604020202020204" pitchFamily="34" charset="0"/>
              </a:rPr>
              <a:t>power point gives you the brief details of the content and structure of the programme and will introduce Key decisions that as a school we would like your opinion on before finalising the decisions for that content’s delivery  </a:t>
            </a:r>
            <a:endParaRPr lang="en-US" sz="2400"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265611" y="213586"/>
            <a:ext cx="6096000" cy="2246769"/>
          </a:xfrm>
          <a:prstGeom prst="rect">
            <a:avLst/>
          </a:prstGeom>
        </p:spPr>
        <p:txBody>
          <a:bodyPr>
            <a:spAutoFit/>
          </a:bodyPr>
          <a:lstStyle/>
          <a:p>
            <a:pPr algn="ctr"/>
            <a:r>
              <a:rPr lang="en-GB" sz="2000" dirty="0" err="1">
                <a:solidFill>
                  <a:schemeClr val="bg1"/>
                </a:solidFill>
                <a:latin typeface="Arial" panose="020B0604020202020204" pitchFamily="34" charset="0"/>
                <a:cs typeface="Arial" panose="020B0604020202020204" pitchFamily="34" charset="0"/>
              </a:rPr>
              <a:t>TenTen</a:t>
            </a:r>
            <a:r>
              <a:rPr lang="en-GB" sz="2000" dirty="0">
                <a:solidFill>
                  <a:schemeClr val="bg1"/>
                </a:solidFill>
                <a:latin typeface="Arial" panose="020B0604020202020204" pitchFamily="34" charset="0"/>
                <a:cs typeface="Arial" panose="020B0604020202020204" pitchFamily="34" charset="0"/>
              </a:rPr>
              <a:t> understand the foundational role that parents have in educating and nurturing their children on these matters. Within the programme, resources which will not only keep you informed about what is being taught in school, but will also give you the opportunity to engage your children in discussion, activity and prayer. </a:t>
            </a:r>
          </a:p>
        </p:txBody>
      </p:sp>
      <p:sp>
        <p:nvSpPr>
          <p:cNvPr id="5" name="Rectangle 4"/>
          <p:cNvSpPr/>
          <p:nvPr/>
        </p:nvSpPr>
        <p:spPr>
          <a:xfrm>
            <a:off x="5685064" y="2347259"/>
            <a:ext cx="6096000" cy="2308324"/>
          </a:xfrm>
          <a:prstGeom prst="rect">
            <a:avLst/>
          </a:prstGeom>
        </p:spPr>
        <p:txBody>
          <a:bodyPr>
            <a:spAutoFit/>
          </a:bodyPr>
          <a:lstStyle/>
          <a:p>
            <a:pPr marL="342900" indent="-34290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We would like </a:t>
            </a:r>
            <a:r>
              <a:rPr lang="en-GB" sz="2400" dirty="0" smtClean="0">
                <a:solidFill>
                  <a:schemeClr val="bg1"/>
                </a:solidFill>
                <a:latin typeface="Arial" panose="020B0604020202020204" pitchFamily="34" charset="0"/>
                <a:cs typeface="Arial" panose="020B0604020202020204" pitchFamily="34" charset="0"/>
              </a:rPr>
              <a:t>your </a:t>
            </a:r>
            <a:r>
              <a:rPr lang="en-GB" sz="2400" dirty="0">
                <a:solidFill>
                  <a:schemeClr val="bg1"/>
                </a:solidFill>
                <a:latin typeface="Arial" panose="020B0604020202020204" pitchFamily="34" charset="0"/>
                <a:cs typeface="Arial" panose="020B0604020202020204" pitchFamily="34" charset="0"/>
              </a:rPr>
              <a:t>feedback on our </a:t>
            </a:r>
            <a:r>
              <a:rPr lang="en-GB" sz="2400" dirty="0" smtClean="0">
                <a:solidFill>
                  <a:schemeClr val="bg1"/>
                </a:solidFill>
                <a:latin typeface="Arial" panose="020B0604020202020204" pitchFamily="34" charset="0"/>
                <a:cs typeface="Arial" panose="020B0604020202020204" pitchFamily="34" charset="0"/>
              </a:rPr>
              <a:t>approach</a:t>
            </a:r>
          </a:p>
          <a:p>
            <a:pPr marL="342900" indent="-342900">
              <a:buFont typeface="Arial" panose="020B0604020202020204" pitchFamily="34" charset="0"/>
              <a:buChar char="•"/>
            </a:pPr>
            <a:r>
              <a:rPr lang="en-GB" sz="2400" dirty="0" smtClean="0">
                <a:solidFill>
                  <a:schemeClr val="bg1"/>
                </a:solidFill>
                <a:latin typeface="Arial" panose="020B0604020202020204" pitchFamily="34" charset="0"/>
                <a:cs typeface="Arial" panose="020B0604020202020204" pitchFamily="34" charset="0"/>
              </a:rPr>
              <a:t>Particularly </a:t>
            </a:r>
            <a:r>
              <a:rPr lang="en-GB" sz="2400" dirty="0">
                <a:solidFill>
                  <a:schemeClr val="bg1"/>
                </a:solidFill>
                <a:latin typeface="Arial" panose="020B0604020202020204" pitchFamily="34" charset="0"/>
                <a:cs typeface="Arial" panose="020B0604020202020204" pitchFamily="34" charset="0"/>
              </a:rPr>
              <a:t>on the key decisions </a:t>
            </a:r>
            <a:r>
              <a:rPr lang="en-GB" sz="2400" dirty="0" smtClean="0">
                <a:solidFill>
                  <a:schemeClr val="bg1"/>
                </a:solidFill>
                <a:latin typeface="Arial" panose="020B0604020202020204" pitchFamily="34" charset="0"/>
                <a:cs typeface="Arial" panose="020B0604020202020204" pitchFamily="34" charset="0"/>
              </a:rPr>
              <a:t>for </a:t>
            </a:r>
            <a:r>
              <a:rPr lang="en-GB" sz="2400" dirty="0">
                <a:solidFill>
                  <a:schemeClr val="bg1"/>
                </a:solidFill>
                <a:latin typeface="Arial" panose="020B0604020202020204" pitchFamily="34" charset="0"/>
                <a:cs typeface="Arial" panose="020B0604020202020204" pitchFamily="34" charset="0"/>
              </a:rPr>
              <a:t>the teaching of certain topics.  </a:t>
            </a:r>
            <a:endParaRPr lang="en-GB" sz="2400" dirty="0" smtClean="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W</a:t>
            </a:r>
            <a:r>
              <a:rPr lang="en-GB" sz="2400" dirty="0" smtClean="0">
                <a:solidFill>
                  <a:schemeClr val="bg1"/>
                </a:solidFill>
                <a:latin typeface="Arial" panose="020B0604020202020204" pitchFamily="34" charset="0"/>
                <a:cs typeface="Arial" panose="020B0604020202020204" pitchFamily="34" charset="0"/>
              </a:rPr>
              <a:t>e </a:t>
            </a:r>
            <a:r>
              <a:rPr lang="en-GB" sz="2400" dirty="0">
                <a:solidFill>
                  <a:schemeClr val="bg1"/>
                </a:solidFill>
                <a:latin typeface="Arial" panose="020B0604020202020204" pitchFamily="34" charset="0"/>
                <a:cs typeface="Arial" panose="020B0604020202020204" pitchFamily="34" charset="0"/>
              </a:rPr>
              <a:t>have opened a consultation period during which we welcome your feedback.  </a:t>
            </a:r>
          </a:p>
        </p:txBody>
      </p:sp>
    </p:spTree>
    <p:extLst>
      <p:ext uri="{BB962C8B-B14F-4D97-AF65-F5344CB8AC3E}">
        <p14:creationId xmlns:p14="http://schemas.microsoft.com/office/powerpoint/2010/main" val="843572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F4DFF2-7AA3-AE42-849A-556BA0825E17}"/>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25290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C1AA295-02B0-7345-B967-A34012661144}"/>
              </a:ext>
            </a:extLst>
          </p:cNvPr>
          <p:cNvPicPr>
            <a:picLocks noChangeAspect="1"/>
          </p:cNvPicPr>
          <p:nvPr/>
        </p:nvPicPr>
        <p:blipFill>
          <a:blip r:embed="rId2"/>
          <a:stretch>
            <a:fillRect/>
          </a:stretch>
        </p:blipFill>
        <p:spPr>
          <a:xfrm>
            <a:off x="0" y="7188"/>
            <a:ext cx="12192000" cy="6843623"/>
          </a:xfrm>
          <a:prstGeom prst="rect">
            <a:avLst/>
          </a:prstGeom>
        </p:spPr>
      </p:pic>
      <p:sp>
        <p:nvSpPr>
          <p:cNvPr id="2" name="TextBox 1"/>
          <p:cNvSpPr txBox="1"/>
          <p:nvPr/>
        </p:nvSpPr>
        <p:spPr>
          <a:xfrm>
            <a:off x="8987246" y="2908552"/>
            <a:ext cx="2913016" cy="830997"/>
          </a:xfrm>
          <a:prstGeom prst="rect">
            <a:avLst/>
          </a:prstGeom>
          <a:noFill/>
        </p:spPr>
        <p:txBody>
          <a:bodyPr wrap="square" rtlCol="0">
            <a:spAutoFit/>
          </a:bodyPr>
          <a:lstStyle/>
          <a:p>
            <a:pPr algn="ctr"/>
            <a:r>
              <a:rPr lang="en-GB" sz="1600" dirty="0" smtClean="0">
                <a:solidFill>
                  <a:schemeClr val="bg1"/>
                </a:solidFill>
              </a:rPr>
              <a:t>The vision video can be accessed on the </a:t>
            </a:r>
            <a:r>
              <a:rPr lang="en-GB" sz="1600" dirty="0" err="1" smtClean="0">
                <a:solidFill>
                  <a:schemeClr val="bg1"/>
                </a:solidFill>
              </a:rPr>
              <a:t>TenTen</a:t>
            </a:r>
            <a:r>
              <a:rPr lang="en-GB" sz="1600" dirty="0" smtClean="0">
                <a:solidFill>
                  <a:schemeClr val="bg1"/>
                </a:solidFill>
              </a:rPr>
              <a:t> Website Parent Portal</a:t>
            </a:r>
            <a:endParaRPr lang="en-GB" sz="1600" dirty="0">
              <a:solidFill>
                <a:schemeClr val="bg1"/>
              </a:solidFill>
            </a:endParaRPr>
          </a:p>
        </p:txBody>
      </p:sp>
    </p:spTree>
    <p:extLst>
      <p:ext uri="{BB962C8B-B14F-4D97-AF65-F5344CB8AC3E}">
        <p14:creationId xmlns:p14="http://schemas.microsoft.com/office/powerpoint/2010/main" val="2412112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EBB3F3-AD39-1A4D-9068-157D106CF08B}"/>
              </a:ext>
            </a:extLst>
          </p:cNvPr>
          <p:cNvPicPr>
            <a:picLocks noChangeAspect="1"/>
          </p:cNvPicPr>
          <p:nvPr/>
        </p:nvPicPr>
        <p:blipFill>
          <a:blip r:embed="rId2"/>
          <a:stretch>
            <a:fillRect/>
          </a:stretch>
        </p:blipFill>
        <p:spPr>
          <a:xfrm>
            <a:off x="0" y="7188"/>
            <a:ext cx="12192000" cy="6843623"/>
          </a:xfrm>
          <a:prstGeom prst="rect">
            <a:avLst/>
          </a:prstGeom>
        </p:spPr>
      </p:pic>
      <p:pic>
        <p:nvPicPr>
          <p:cNvPr id="5" name="Picture 4">
            <a:extLst>
              <a:ext uri="{FF2B5EF4-FFF2-40B4-BE49-F238E27FC236}">
                <a16:creationId xmlns:a16="http://schemas.microsoft.com/office/drawing/2014/main" id="{2E7955A8-377D-C249-8108-DFB6F2A9BF82}"/>
              </a:ext>
            </a:extLst>
          </p:cNvPr>
          <p:cNvPicPr>
            <a:picLocks noChangeAspect="1"/>
          </p:cNvPicPr>
          <p:nvPr/>
        </p:nvPicPr>
        <p:blipFill>
          <a:blip r:embed="rId3"/>
          <a:stretch>
            <a:fillRect/>
          </a:stretch>
        </p:blipFill>
        <p:spPr>
          <a:xfrm>
            <a:off x="0" y="7188"/>
            <a:ext cx="12192000" cy="6843623"/>
          </a:xfrm>
          <a:prstGeom prst="rect">
            <a:avLst/>
          </a:prstGeom>
        </p:spPr>
      </p:pic>
      <p:pic>
        <p:nvPicPr>
          <p:cNvPr id="7" name="Picture 6">
            <a:extLst>
              <a:ext uri="{FF2B5EF4-FFF2-40B4-BE49-F238E27FC236}">
                <a16:creationId xmlns:a16="http://schemas.microsoft.com/office/drawing/2014/main" id="{AC27166E-460A-734D-8EA8-EB7E2D3A25AC}"/>
              </a:ext>
            </a:extLst>
          </p:cNvPr>
          <p:cNvPicPr>
            <a:picLocks noChangeAspect="1"/>
          </p:cNvPicPr>
          <p:nvPr/>
        </p:nvPicPr>
        <p:blipFill>
          <a:blip r:embed="rId4"/>
          <a:stretch>
            <a:fillRect/>
          </a:stretch>
        </p:blipFill>
        <p:spPr>
          <a:xfrm>
            <a:off x="0" y="7188"/>
            <a:ext cx="12192000" cy="6843623"/>
          </a:xfrm>
          <a:prstGeom prst="rect">
            <a:avLst/>
          </a:prstGeom>
        </p:spPr>
      </p:pic>
      <p:pic>
        <p:nvPicPr>
          <p:cNvPr id="9" name="Picture 8">
            <a:extLst>
              <a:ext uri="{FF2B5EF4-FFF2-40B4-BE49-F238E27FC236}">
                <a16:creationId xmlns:a16="http://schemas.microsoft.com/office/drawing/2014/main" id="{FA02E128-974A-7E4F-ABB1-DEEEA7F25150}"/>
              </a:ext>
            </a:extLst>
          </p:cNvPr>
          <p:cNvPicPr>
            <a:picLocks noChangeAspect="1"/>
          </p:cNvPicPr>
          <p:nvPr/>
        </p:nvPicPr>
        <p:blipFill>
          <a:blip r:embed="rId5"/>
          <a:stretch>
            <a:fillRect/>
          </a:stretch>
        </p:blipFill>
        <p:spPr>
          <a:xfrm>
            <a:off x="0" y="7188"/>
            <a:ext cx="12192000" cy="6843623"/>
          </a:xfrm>
          <a:prstGeom prst="rect">
            <a:avLst/>
          </a:prstGeom>
        </p:spPr>
      </p:pic>
      <p:pic>
        <p:nvPicPr>
          <p:cNvPr id="11" name="Picture 10">
            <a:extLst>
              <a:ext uri="{FF2B5EF4-FFF2-40B4-BE49-F238E27FC236}">
                <a16:creationId xmlns:a16="http://schemas.microsoft.com/office/drawing/2014/main" id="{0A5DB731-53EB-EB46-99DD-6D025F008965}"/>
              </a:ext>
            </a:extLst>
          </p:cNvPr>
          <p:cNvPicPr>
            <a:picLocks noChangeAspect="1"/>
          </p:cNvPicPr>
          <p:nvPr/>
        </p:nvPicPr>
        <p:blipFill>
          <a:blip r:embed="rId6"/>
          <a:stretch>
            <a:fillRect/>
          </a:stretch>
        </p:blipFill>
        <p:spPr>
          <a:xfrm>
            <a:off x="0" y="7188"/>
            <a:ext cx="12192000" cy="6843623"/>
          </a:xfrm>
          <a:prstGeom prst="rect">
            <a:avLst/>
          </a:prstGeom>
        </p:spPr>
      </p:pic>
      <p:pic>
        <p:nvPicPr>
          <p:cNvPr id="13" name="Picture 12">
            <a:extLst>
              <a:ext uri="{FF2B5EF4-FFF2-40B4-BE49-F238E27FC236}">
                <a16:creationId xmlns:a16="http://schemas.microsoft.com/office/drawing/2014/main" id="{4DC2E3E4-75CE-9F4F-9B84-A20901C90DB0}"/>
              </a:ext>
            </a:extLst>
          </p:cNvPr>
          <p:cNvPicPr>
            <a:picLocks noChangeAspect="1"/>
          </p:cNvPicPr>
          <p:nvPr/>
        </p:nvPicPr>
        <p:blipFill>
          <a:blip r:embed="rId7"/>
          <a:stretch>
            <a:fillRect/>
          </a:stretch>
        </p:blipFill>
        <p:spPr>
          <a:xfrm>
            <a:off x="0" y="7188"/>
            <a:ext cx="12192000" cy="6843623"/>
          </a:xfrm>
          <a:prstGeom prst="rect">
            <a:avLst/>
          </a:prstGeom>
        </p:spPr>
      </p:pic>
      <p:pic>
        <p:nvPicPr>
          <p:cNvPr id="15" name="Picture 14">
            <a:extLst>
              <a:ext uri="{FF2B5EF4-FFF2-40B4-BE49-F238E27FC236}">
                <a16:creationId xmlns:a16="http://schemas.microsoft.com/office/drawing/2014/main" id="{A22C92AD-FB4A-324B-998C-A0132ED6560B}"/>
              </a:ext>
            </a:extLst>
          </p:cNvPr>
          <p:cNvPicPr>
            <a:picLocks noChangeAspect="1"/>
          </p:cNvPicPr>
          <p:nvPr/>
        </p:nvPicPr>
        <p:blipFill>
          <a:blip r:embed="rId8"/>
          <a:stretch>
            <a:fillRect/>
          </a:stretch>
        </p:blipFill>
        <p:spPr>
          <a:xfrm>
            <a:off x="0" y="7188"/>
            <a:ext cx="12192000" cy="6843623"/>
          </a:xfrm>
          <a:prstGeom prst="rect">
            <a:avLst/>
          </a:prstGeom>
        </p:spPr>
      </p:pic>
      <p:pic>
        <p:nvPicPr>
          <p:cNvPr id="17" name="Picture 16">
            <a:extLst>
              <a:ext uri="{FF2B5EF4-FFF2-40B4-BE49-F238E27FC236}">
                <a16:creationId xmlns:a16="http://schemas.microsoft.com/office/drawing/2014/main" id="{18A8A1E0-596B-1841-A744-9C3A09AD3A05}"/>
              </a:ext>
            </a:extLst>
          </p:cNvPr>
          <p:cNvPicPr>
            <a:picLocks noChangeAspect="1"/>
          </p:cNvPicPr>
          <p:nvPr/>
        </p:nvPicPr>
        <p:blipFill>
          <a:blip r:embed="rId9"/>
          <a:stretch>
            <a:fillRect/>
          </a:stretch>
        </p:blipFill>
        <p:spPr>
          <a:xfrm>
            <a:off x="0" y="7188"/>
            <a:ext cx="12192000" cy="6843623"/>
          </a:xfrm>
          <a:prstGeom prst="rect">
            <a:avLst/>
          </a:prstGeom>
        </p:spPr>
      </p:pic>
    </p:spTree>
    <p:extLst>
      <p:ext uri="{BB962C8B-B14F-4D97-AF65-F5344CB8AC3E}">
        <p14:creationId xmlns:p14="http://schemas.microsoft.com/office/powerpoint/2010/main" val="234962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A9193F-A273-9C40-8307-9C444E248418}"/>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047743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DBFA77-7102-1545-AE5F-E76B7A3094A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345525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6406DD-918E-724C-BB29-181C6A901F88}"/>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1667875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140032-5474-BF4E-8DC6-ED1A985D8C9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867506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E7C4F7-9E91-7246-BC92-479EDCC3FB85}"/>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13668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7B5246-BF33-6E43-8BB2-759A0FFD9863}"/>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3623949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2B8CEF-8332-ED44-ABA9-08F52D14E7A5}"/>
              </a:ext>
            </a:extLst>
          </p:cNvPr>
          <p:cNvPicPr>
            <a:picLocks noChangeAspect="1"/>
          </p:cNvPicPr>
          <p:nvPr/>
        </p:nvPicPr>
        <p:blipFill>
          <a:blip r:embed="rId2"/>
          <a:stretch>
            <a:fillRect/>
          </a:stretch>
        </p:blipFill>
        <p:spPr>
          <a:xfrm>
            <a:off x="0" y="7188"/>
            <a:ext cx="12192000" cy="6843623"/>
          </a:xfrm>
          <a:prstGeom prst="rect">
            <a:avLst/>
          </a:prstGeom>
        </p:spPr>
      </p:pic>
      <p:sp>
        <p:nvSpPr>
          <p:cNvPr id="4" name="TextBox 3">
            <a:extLst>
              <a:ext uri="{FF2B5EF4-FFF2-40B4-BE49-F238E27FC236}">
                <a16:creationId xmlns:a16="http://schemas.microsoft.com/office/drawing/2014/main" id="{F24C17A5-7BCC-FA46-935B-D9268F564353}"/>
              </a:ext>
            </a:extLst>
          </p:cNvPr>
          <p:cNvSpPr txBox="1"/>
          <p:nvPr/>
        </p:nvSpPr>
        <p:spPr>
          <a:xfrm>
            <a:off x="222069" y="117566"/>
            <a:ext cx="11769634" cy="6309420"/>
          </a:xfrm>
          <a:prstGeom prst="rect">
            <a:avLst/>
          </a:prstGeom>
          <a:noFill/>
        </p:spPr>
        <p:txBody>
          <a:bodyPr wrap="square" rtlCol="0">
            <a:spAutoFit/>
          </a:bodyPr>
          <a:lstStyle/>
          <a:p>
            <a:pPr algn="ctr"/>
            <a:r>
              <a:rPr lang="en-GB" sz="2400" dirty="0" smtClean="0">
                <a:solidFill>
                  <a:schemeClr val="bg1"/>
                </a:solidFill>
                <a:latin typeface="Arial" panose="020B0604020202020204" pitchFamily="34" charset="0"/>
                <a:cs typeface="Arial" panose="020B0604020202020204" pitchFamily="34" charset="0"/>
              </a:rPr>
              <a:t>The </a:t>
            </a:r>
            <a:r>
              <a:rPr lang="en-GB" sz="2400" dirty="0">
                <a:solidFill>
                  <a:schemeClr val="bg1"/>
                </a:solidFill>
                <a:latin typeface="Arial" panose="020B0604020202020204" pitchFamily="34" charset="0"/>
                <a:cs typeface="Arial" panose="020B0604020202020204" pitchFamily="34" charset="0"/>
              </a:rPr>
              <a:t>Relationships Education and Health Education </a:t>
            </a:r>
            <a:r>
              <a:rPr lang="en-GB" sz="2400" dirty="0" smtClean="0">
                <a:solidFill>
                  <a:schemeClr val="bg1"/>
                </a:solidFill>
                <a:latin typeface="Arial" panose="020B0604020202020204" pitchFamily="34" charset="0"/>
                <a:cs typeface="Arial" panose="020B0604020202020204" pitchFamily="34" charset="0"/>
              </a:rPr>
              <a:t>is</a:t>
            </a:r>
            <a:r>
              <a:rPr lang="en-GB" sz="2400" dirty="0" smtClean="0">
                <a:solidFill>
                  <a:schemeClr val="bg1"/>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statutory</a:t>
            </a:r>
            <a:r>
              <a:rPr lang="en-GB" sz="2400" dirty="0">
                <a:solidFill>
                  <a:schemeClr val="bg1"/>
                </a:solidFill>
                <a:latin typeface="Arial" panose="020B0604020202020204" pitchFamily="34" charset="0"/>
                <a:cs typeface="Arial" panose="020B0604020202020204" pitchFamily="34" charset="0"/>
              </a:rPr>
              <a:t> in all primary schools </a:t>
            </a:r>
            <a:r>
              <a:rPr lang="en-GB" sz="2400" dirty="0" smtClean="0">
                <a:solidFill>
                  <a:schemeClr val="bg1"/>
                </a:solidFill>
                <a:latin typeface="Arial" panose="020B0604020202020204" pitchFamily="34" charset="0"/>
                <a:cs typeface="Arial" panose="020B0604020202020204" pitchFamily="34" charset="0"/>
              </a:rPr>
              <a:t>and </a:t>
            </a:r>
            <a:r>
              <a:rPr lang="en-GB" sz="2400" dirty="0">
                <a:solidFill>
                  <a:schemeClr val="bg1"/>
                </a:solidFill>
                <a:latin typeface="Arial" panose="020B0604020202020204" pitchFamily="34" charset="0"/>
                <a:cs typeface="Arial" panose="020B0604020202020204" pitchFamily="34" charset="0"/>
              </a:rPr>
              <a:t>guidance </a:t>
            </a:r>
            <a:r>
              <a:rPr lang="en-GB" sz="2400" dirty="0" smtClean="0">
                <a:solidFill>
                  <a:schemeClr val="bg1"/>
                </a:solidFill>
                <a:latin typeface="Arial" panose="020B0604020202020204" pitchFamily="34" charset="0"/>
                <a:cs typeface="Arial" panose="020B0604020202020204" pitchFamily="34" charset="0"/>
              </a:rPr>
              <a:t>states </a:t>
            </a:r>
            <a:r>
              <a:rPr lang="en-GB" sz="2400" dirty="0">
                <a:solidFill>
                  <a:schemeClr val="bg1"/>
                </a:solidFill>
                <a:latin typeface="Arial" panose="020B0604020202020204" pitchFamily="34" charset="0"/>
                <a:cs typeface="Arial" panose="020B0604020202020204" pitchFamily="34" charset="0"/>
              </a:rPr>
              <a:t>it is compulsory for </a:t>
            </a:r>
            <a:r>
              <a:rPr lang="en-GB" sz="2400" b="1" dirty="0">
                <a:solidFill>
                  <a:srgbClr val="FF0000"/>
                </a:solidFill>
                <a:latin typeface="Arial" panose="020B0604020202020204" pitchFamily="34" charset="0"/>
                <a:cs typeface="Arial" panose="020B0604020202020204" pitchFamily="34" charset="0"/>
              </a:rPr>
              <a:t>all</a:t>
            </a:r>
            <a:r>
              <a:rPr lang="en-GB" sz="2400" dirty="0">
                <a:solidFill>
                  <a:schemeClr val="bg1"/>
                </a:solidFill>
                <a:latin typeface="Arial" panose="020B0604020202020204" pitchFamily="34" charset="0"/>
                <a:cs typeface="Arial" panose="020B0604020202020204" pitchFamily="34" charset="0"/>
              </a:rPr>
              <a:t> children to take part in Relationship and Health Education. </a:t>
            </a:r>
            <a:endParaRPr lang="en-GB" sz="2400" dirty="0" smtClean="0">
              <a:solidFill>
                <a:schemeClr val="bg1"/>
              </a:solidFill>
              <a:latin typeface="Arial" panose="020B0604020202020204" pitchFamily="34" charset="0"/>
              <a:cs typeface="Arial" panose="020B0604020202020204" pitchFamily="34" charset="0"/>
            </a:endParaRPr>
          </a:p>
          <a:p>
            <a:pPr algn="ctr"/>
            <a:r>
              <a:rPr lang="en-GB" sz="2400" dirty="0" smtClean="0">
                <a:solidFill>
                  <a:schemeClr val="bg1"/>
                </a:solidFill>
                <a:latin typeface="Arial" panose="020B0604020202020204" pitchFamily="34" charset="0"/>
                <a:cs typeface="Arial" panose="020B0604020202020204" pitchFamily="34" charset="0"/>
              </a:rPr>
              <a:t>However </a:t>
            </a:r>
            <a:r>
              <a:rPr lang="en-GB" sz="2400" dirty="0">
                <a:solidFill>
                  <a:schemeClr val="bg1"/>
                </a:solidFill>
                <a:latin typeface="Arial" panose="020B0604020202020204" pitchFamily="34" charset="0"/>
                <a:cs typeface="Arial" panose="020B0604020202020204" pitchFamily="34" charset="0"/>
              </a:rPr>
              <a:t>children can be taken out of the Sex education lessons.</a:t>
            </a:r>
          </a:p>
          <a:p>
            <a:pPr algn="ctr"/>
            <a:endParaRPr lang="en-GB" sz="24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The scheme we use is mostly Relationships and Health Education. Sex Education only takes place in Years 5 and 6 and therefore there are only a couple of lessons that pupils may be withdrawn from.</a:t>
            </a:r>
          </a:p>
          <a:p>
            <a:endParaRPr lang="en-GB" sz="20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If you do not wish for your child to take part in Sex Education lessons when in Years 5 and 6 there is a process that must be followed:</a:t>
            </a:r>
          </a:p>
          <a:p>
            <a:endParaRPr lang="en-GB" sz="2000" dirty="0">
              <a:solidFill>
                <a:schemeClr val="bg1"/>
              </a:solidFill>
              <a:latin typeface="Arial" panose="020B0604020202020204" pitchFamily="34" charset="0"/>
              <a:cs typeface="Arial" panose="020B0604020202020204" pitchFamily="34" charset="0"/>
            </a:endParaRPr>
          </a:p>
          <a:p>
            <a:r>
              <a:rPr lang="en-GB" sz="2000" dirty="0" smtClean="0">
                <a:solidFill>
                  <a:schemeClr val="bg1"/>
                </a:solidFill>
                <a:latin typeface="Arial" panose="020B0604020202020204" pitchFamily="34" charset="0"/>
                <a:cs typeface="Arial" panose="020B0604020202020204" pitchFamily="34" charset="0"/>
              </a:rPr>
              <a:t>1.A </a:t>
            </a:r>
            <a:r>
              <a:rPr lang="en-GB" sz="2000" dirty="0">
                <a:solidFill>
                  <a:schemeClr val="bg1"/>
                </a:solidFill>
                <a:latin typeface="Arial" panose="020B0604020202020204" pitchFamily="34" charset="0"/>
                <a:cs typeface="Arial" panose="020B0604020202020204" pitchFamily="34" charset="0"/>
              </a:rPr>
              <a:t>letter will be sent to parents to inform them that the Sex Education lessons will be taught soon.</a:t>
            </a:r>
          </a:p>
          <a:p>
            <a:r>
              <a:rPr lang="en-GB" sz="2000" dirty="0" smtClean="0">
                <a:solidFill>
                  <a:schemeClr val="bg1"/>
                </a:solidFill>
                <a:latin typeface="Arial" panose="020B0604020202020204" pitchFamily="34" charset="0"/>
                <a:cs typeface="Arial" panose="020B0604020202020204" pitchFamily="34" charset="0"/>
              </a:rPr>
              <a:t>2.Please </a:t>
            </a:r>
            <a:r>
              <a:rPr lang="en-GB" sz="2000" dirty="0">
                <a:solidFill>
                  <a:schemeClr val="bg1"/>
                </a:solidFill>
                <a:latin typeface="Arial" panose="020B0604020202020204" pitchFamily="34" charset="0"/>
                <a:cs typeface="Arial" panose="020B0604020202020204" pitchFamily="34" charset="0"/>
              </a:rPr>
              <a:t>ring or email the school office saying you are wanting to withdraw your child from the Sex Education Lessons.</a:t>
            </a:r>
          </a:p>
          <a:p>
            <a:r>
              <a:rPr lang="en-GB" sz="2000" dirty="0" smtClean="0">
                <a:solidFill>
                  <a:schemeClr val="bg1"/>
                </a:solidFill>
                <a:latin typeface="Arial" panose="020B0604020202020204" pitchFamily="34" charset="0"/>
                <a:cs typeface="Arial" panose="020B0604020202020204" pitchFamily="34" charset="0"/>
              </a:rPr>
              <a:t>3.You </a:t>
            </a:r>
            <a:r>
              <a:rPr lang="en-GB" sz="2000" dirty="0">
                <a:solidFill>
                  <a:schemeClr val="bg1"/>
                </a:solidFill>
                <a:latin typeface="Arial" panose="020B0604020202020204" pitchFamily="34" charset="0"/>
                <a:cs typeface="Arial" panose="020B0604020202020204" pitchFamily="34" charset="0"/>
              </a:rPr>
              <a:t>will then be called by the Head </a:t>
            </a:r>
            <a:r>
              <a:rPr lang="en-GB" sz="2000" dirty="0" smtClean="0">
                <a:solidFill>
                  <a:schemeClr val="bg1"/>
                </a:solidFill>
                <a:latin typeface="Arial" panose="020B0604020202020204" pitchFamily="34" charset="0"/>
                <a:cs typeface="Arial" panose="020B0604020202020204" pitchFamily="34" charset="0"/>
              </a:rPr>
              <a:t>Teacher, </a:t>
            </a:r>
            <a:r>
              <a:rPr lang="en-GB" sz="2000" dirty="0">
                <a:solidFill>
                  <a:schemeClr val="bg1"/>
                </a:solidFill>
                <a:latin typeface="Arial" panose="020B0604020202020204" pitchFamily="34" charset="0"/>
                <a:cs typeface="Arial" panose="020B0604020202020204" pitchFamily="34" charset="0"/>
              </a:rPr>
              <a:t>Mrs </a:t>
            </a:r>
            <a:r>
              <a:rPr lang="en-GB" sz="2000" dirty="0" err="1" smtClean="0">
                <a:solidFill>
                  <a:schemeClr val="bg1"/>
                </a:solidFill>
                <a:latin typeface="Arial" panose="020B0604020202020204" pitchFamily="34" charset="0"/>
                <a:cs typeface="Arial" panose="020B0604020202020204" pitchFamily="34" charset="0"/>
              </a:rPr>
              <a:t>Tippen</a:t>
            </a:r>
            <a:r>
              <a:rPr lang="en-GB" sz="2000" dirty="0" smtClean="0">
                <a:solidFill>
                  <a:schemeClr val="bg1"/>
                </a:solidFill>
                <a:latin typeface="Arial" panose="020B0604020202020204" pitchFamily="34" charset="0"/>
                <a:cs typeface="Arial" panose="020B0604020202020204" pitchFamily="34" charset="0"/>
              </a:rPr>
              <a:t>, </a:t>
            </a:r>
            <a:r>
              <a:rPr lang="en-GB" sz="2000" dirty="0">
                <a:solidFill>
                  <a:schemeClr val="bg1"/>
                </a:solidFill>
                <a:latin typeface="Arial" panose="020B0604020202020204" pitchFamily="34" charset="0"/>
                <a:cs typeface="Arial" panose="020B0604020202020204" pitchFamily="34" charset="0"/>
              </a:rPr>
              <a:t>to discuss this wish so she can understand what provision you have in place to be able to </a:t>
            </a:r>
            <a:r>
              <a:rPr lang="en-GB" sz="2000" dirty="0" smtClean="0">
                <a:solidFill>
                  <a:schemeClr val="bg1"/>
                </a:solidFill>
                <a:latin typeface="Arial" panose="020B0604020202020204" pitchFamily="34" charset="0"/>
                <a:cs typeface="Arial" panose="020B0604020202020204" pitchFamily="34" charset="0"/>
              </a:rPr>
              <a:t>teach </a:t>
            </a:r>
            <a:r>
              <a:rPr lang="en-GB" sz="2000" dirty="0">
                <a:solidFill>
                  <a:schemeClr val="bg1"/>
                </a:solidFill>
                <a:latin typeface="Arial" panose="020B0604020202020204" pitchFamily="34" charset="0"/>
                <a:cs typeface="Arial" panose="020B0604020202020204" pitchFamily="34" charset="0"/>
              </a:rPr>
              <a:t>this to your child, even </a:t>
            </a:r>
            <a:r>
              <a:rPr lang="en-GB" sz="2000" dirty="0" smtClean="0">
                <a:solidFill>
                  <a:schemeClr val="bg1"/>
                </a:solidFill>
                <a:latin typeface="Arial" panose="020B0604020202020204" pitchFamily="34" charset="0"/>
                <a:cs typeface="Arial" panose="020B0604020202020204" pitchFamily="34" charset="0"/>
              </a:rPr>
              <a:t>discussing </a:t>
            </a:r>
            <a:r>
              <a:rPr lang="en-GB" sz="2000" dirty="0">
                <a:solidFill>
                  <a:schemeClr val="bg1"/>
                </a:solidFill>
                <a:latin typeface="Arial" panose="020B0604020202020204" pitchFamily="34" charset="0"/>
                <a:cs typeface="Arial" panose="020B0604020202020204" pitchFamily="34" charset="0"/>
              </a:rPr>
              <a:t>resources that would be helpful to you.</a:t>
            </a:r>
          </a:p>
          <a:p>
            <a:r>
              <a:rPr lang="en-GB" sz="2000" dirty="0" smtClean="0">
                <a:solidFill>
                  <a:schemeClr val="bg1"/>
                </a:solidFill>
                <a:latin typeface="Arial" panose="020B0604020202020204" pitchFamily="34" charset="0"/>
                <a:cs typeface="Arial" panose="020B0604020202020204" pitchFamily="34" charset="0"/>
              </a:rPr>
              <a:t>4.You </a:t>
            </a:r>
            <a:r>
              <a:rPr lang="en-GB" sz="2000" dirty="0">
                <a:solidFill>
                  <a:schemeClr val="bg1"/>
                </a:solidFill>
                <a:latin typeface="Arial" panose="020B0604020202020204" pitchFamily="34" charset="0"/>
                <a:cs typeface="Arial" panose="020B0604020202020204" pitchFamily="34" charset="0"/>
              </a:rPr>
              <a:t>will then need to put your request in writing to Mrs </a:t>
            </a:r>
            <a:r>
              <a:rPr lang="en-GB" sz="2000" dirty="0" err="1" smtClean="0">
                <a:solidFill>
                  <a:schemeClr val="bg1"/>
                </a:solidFill>
                <a:latin typeface="Arial" panose="020B0604020202020204" pitchFamily="34" charset="0"/>
                <a:cs typeface="Arial" panose="020B0604020202020204" pitchFamily="34" charset="0"/>
              </a:rPr>
              <a:t>Tippen</a:t>
            </a:r>
            <a:r>
              <a:rPr lang="en-GB" sz="2000" dirty="0">
                <a:solidFill>
                  <a:schemeClr val="bg1"/>
                </a:solidFill>
                <a:latin typeface="Arial" panose="020B0604020202020204" pitchFamily="34" charset="0"/>
                <a:cs typeface="Arial" panose="020B0604020202020204" pitchFamily="34" charset="0"/>
              </a:rPr>
              <a:t>.</a:t>
            </a:r>
          </a:p>
          <a:p>
            <a:pPr algn="ct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7288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2EEF8D-6064-A445-A28E-D32A8A5B00A5}"/>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43181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E036BD5-93B4-BB49-A4D4-3F7573400FA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064194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9F2A37-95F0-FF4E-964B-CC889FC17894}"/>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899483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6BD672-B4E1-6543-A230-B93B095D0145}"/>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32045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B4B05F5-258D-C840-A221-1A7FE29FF3DB}"/>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1043352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57ED33-3EF9-B943-8939-FCCE05E7021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120672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15AD28-9676-3942-B3EA-272824BE2FC0}"/>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227743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D578AB1-1D78-5640-B69C-814B4CE0FB41}"/>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281382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2D95D1-3C13-9342-BA8B-B93B119B9E75}"/>
              </a:ext>
            </a:extLst>
          </p:cNvPr>
          <p:cNvPicPr>
            <a:picLocks noChangeAspect="1"/>
          </p:cNvPicPr>
          <p:nvPr/>
        </p:nvPicPr>
        <p:blipFill>
          <a:blip r:embed="rId2"/>
          <a:stretch>
            <a:fillRect/>
          </a:stretch>
        </p:blipFill>
        <p:spPr>
          <a:xfrm>
            <a:off x="0" y="7188"/>
            <a:ext cx="12192000" cy="6843623"/>
          </a:xfrm>
          <a:prstGeom prst="rect">
            <a:avLst/>
          </a:prstGeom>
        </p:spPr>
      </p:pic>
      <p:pic>
        <p:nvPicPr>
          <p:cNvPr id="2" name="Picture 1"/>
          <p:cNvPicPr>
            <a:picLocks noChangeAspect="1"/>
          </p:cNvPicPr>
          <p:nvPr/>
        </p:nvPicPr>
        <p:blipFill>
          <a:blip r:embed="rId3"/>
          <a:stretch>
            <a:fillRect/>
          </a:stretch>
        </p:blipFill>
        <p:spPr>
          <a:xfrm>
            <a:off x="3190875" y="5424079"/>
            <a:ext cx="5810250" cy="895350"/>
          </a:xfrm>
          <a:prstGeom prst="rect">
            <a:avLst/>
          </a:prstGeom>
        </p:spPr>
      </p:pic>
    </p:spTree>
    <p:extLst>
      <p:ext uri="{BB962C8B-B14F-4D97-AF65-F5344CB8AC3E}">
        <p14:creationId xmlns:p14="http://schemas.microsoft.com/office/powerpoint/2010/main" val="2908809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1A93BE-4267-354A-B171-9ADA13BCD67D}"/>
              </a:ext>
            </a:extLst>
          </p:cNvPr>
          <p:cNvPicPr>
            <a:picLocks noChangeAspect="1"/>
          </p:cNvPicPr>
          <p:nvPr/>
        </p:nvPicPr>
        <p:blipFill>
          <a:blip r:embed="rId2"/>
          <a:stretch>
            <a:fillRect/>
          </a:stretch>
        </p:blipFill>
        <p:spPr>
          <a:xfrm>
            <a:off x="0" y="7188"/>
            <a:ext cx="12192000" cy="6843623"/>
          </a:xfrm>
          <a:prstGeom prst="rect">
            <a:avLst/>
          </a:prstGeom>
        </p:spPr>
      </p:pic>
      <p:sp>
        <p:nvSpPr>
          <p:cNvPr id="2" name="TextBox 1"/>
          <p:cNvSpPr txBox="1"/>
          <p:nvPr/>
        </p:nvSpPr>
        <p:spPr>
          <a:xfrm>
            <a:off x="169818" y="156754"/>
            <a:ext cx="3252652" cy="2862322"/>
          </a:xfrm>
          <a:prstGeom prst="rect">
            <a:avLst/>
          </a:prstGeom>
          <a:noFill/>
        </p:spPr>
        <p:txBody>
          <a:bodyPr wrap="square" rtlCol="0">
            <a:spAutoFit/>
          </a:bodyPr>
          <a:lstStyle/>
          <a:p>
            <a:r>
              <a:rPr lang="en-GB" sz="2000" dirty="0" smtClean="0">
                <a:solidFill>
                  <a:schemeClr val="bg1"/>
                </a:solidFill>
                <a:latin typeface="Arial" panose="020B0604020202020204" pitchFamily="34" charset="0"/>
                <a:cs typeface="Arial" panose="020B0604020202020204" pitchFamily="34" charset="0"/>
              </a:rPr>
              <a:t>Thank you for taking the time to understand the RHSE programme we will be sharing with your children. Your views are valuable to us and we will take them into consideration during the decision making process.</a:t>
            </a:r>
            <a:endParaRPr lang="en-GB" sz="2000" dirty="0">
              <a:solidFill>
                <a:schemeClr val="bg1"/>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10136776" y="4948931"/>
            <a:ext cx="1774045" cy="1683620"/>
          </a:xfrm>
          <a:prstGeom prst="rect">
            <a:avLst/>
          </a:prstGeom>
        </p:spPr>
      </p:pic>
    </p:spTree>
    <p:extLst>
      <p:ext uri="{BB962C8B-B14F-4D97-AF65-F5344CB8AC3E}">
        <p14:creationId xmlns:p14="http://schemas.microsoft.com/office/powerpoint/2010/main" val="17441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1043</TotalTime>
  <Words>474</Words>
  <Application>Microsoft Office PowerPoint</Application>
  <PresentationFormat>Widescreen</PresentationFormat>
  <Paragraphs>37</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Kathy Kielty</dc:creator>
  <cp:lastModifiedBy>N Copson</cp:lastModifiedBy>
  <cp:revision>10</cp:revision>
  <dcterms:created xsi:type="dcterms:W3CDTF">2019-04-26T16:52:34Z</dcterms:created>
  <dcterms:modified xsi:type="dcterms:W3CDTF">2021-11-09T16:49:11Z</dcterms:modified>
</cp:coreProperties>
</file>