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906000" cy="6858000" type="A4"/>
  <p:notesSz cx="7099300" cy="9385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13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382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052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17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2652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49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5765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98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07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731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484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C28D2-DFCA-4C64-8425-3A94DD578DEB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5C015-EF28-41C9-9777-1D23F3605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30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575" y="4442373"/>
            <a:ext cx="2527224" cy="2347555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rgbClr val="000000"/>
              </a:solidFill>
              <a:cs typeface="Amatic SC" panose="020B0604020202020204" charset="-79"/>
            </a:endParaRPr>
          </a:p>
          <a:p>
            <a:pPr algn="ctr"/>
            <a:r>
              <a:rPr lang="en-US" sz="800" b="1" dirty="0">
                <a:solidFill>
                  <a:srgbClr val="000000"/>
                </a:solidFill>
                <a:latin typeface="Comic Sans MS" panose="030F0702030302020204" pitchFamily="66" charset="0"/>
                <a:cs typeface="Amatic SC" panose="020B0604020202020204" charset="-79"/>
              </a:rPr>
              <a:t>Physical Development: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rgbClr val="000000"/>
              </a:solidFill>
              <a:cs typeface="Amatic SC" panose="020B0604020202020204" charset="-79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cs typeface="Amatic SC" panose="020B0604020202020204" charset="-79"/>
              </a:rPr>
              <a:t>Daily threading, dough disco,  cutting, weaving, playdough, Fine Motor activities. </a:t>
            </a:r>
            <a:endParaRPr lang="en-GB" dirty="0"/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</a:rPr>
              <a:t>Begin to form letters correctly- daily handwriting sessions.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</a:rPr>
              <a:t>Focus on pencil grip and seating position.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</a:rPr>
              <a:t>Handle tools, objects, construction and malleable materials with increasing control.</a:t>
            </a:r>
            <a:r>
              <a:rPr lang="en-US" sz="800" dirty="0">
                <a:solidFill>
                  <a:srgbClr val="FFFFFF"/>
                </a:solidFill>
              </a:rPr>
              <a:t>t</a:t>
            </a:r>
            <a:endParaRPr lang="en-GB" dirty="0">
              <a:latin typeface="Arial" panose="020B0604020202020204" pitchFamily="34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</a:rPr>
              <a:t>Holding Small Items / Button Clothing.</a:t>
            </a:r>
            <a:endParaRPr lang="en-GB" dirty="0">
              <a:latin typeface="Arial" panose="020B0604020202020204" pitchFamily="34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</a:rPr>
              <a:t>Cutting with Scissors.</a:t>
            </a:r>
            <a:endParaRPr lang="en-GB" dirty="0">
              <a:latin typeface="Arial" panose="020B0604020202020204" pitchFamily="34" charset="0"/>
            </a:endParaRP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Gross motor skills – </a:t>
            </a:r>
            <a:r>
              <a:rPr lang="en-US" sz="800" dirty="0" err="1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tyres</a:t>
            </a: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 , climbing frame, bikes, trikes, balancing , parachute et</a:t>
            </a:r>
          </a:p>
          <a:p>
            <a:pPr marL="171450" indent="-171450" fontAlgn="t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rgbClr val="000000"/>
                </a:solidFill>
                <a:latin typeface="Calibri" panose="020F0502020204030204" pitchFamily="34" charset="0"/>
                <a:cs typeface="Amatic SC" panose="020B0604020202020204" charset="-79"/>
              </a:rPr>
              <a:t>PE focus T3- Dance.</a:t>
            </a:r>
            <a:endParaRPr lang="en-GB" dirty="0">
              <a:latin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3128" y="116266"/>
            <a:ext cx="5153341" cy="270779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00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Reading:</a:t>
            </a:r>
          </a:p>
          <a:p>
            <a:pPr algn="ctr" defTabSz="742950">
              <a:defRPr/>
            </a:pPr>
            <a:endParaRPr lang="en-US" sz="800" dirty="0"/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 Encourage children to talk about and identify characters and settings in  stories through Drawing Club.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Read simple phrases and sentences made up of words with known letter–sound correspondences and, where necessary, a few exception words.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Read  common exception words matched to RWI. </a:t>
            </a: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Make the books available for children to share at school and at home.</a:t>
            </a:r>
          </a:p>
          <a:p>
            <a:pPr>
              <a:spcAft>
                <a:spcPts val="0"/>
              </a:spcAft>
            </a:pPr>
            <a:endParaRPr lang="en-GB" sz="800" dirty="0">
              <a:ea typeface="Calibri" panose="020F0502020204030204" pitchFamily="34" charset="0"/>
              <a:cs typeface="Amatic SC" panose="00000500000000000000" pitchFamily="2" charset="-79"/>
            </a:endParaRP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Daily  RWI Differentiated groups / Ditties </a:t>
            </a:r>
          </a:p>
          <a:p>
            <a:pPr marL="171450" indent="-1714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800" dirty="0">
              <a:ea typeface="Calibri" panose="020F0502020204030204" pitchFamily="34" charset="0"/>
              <a:cs typeface="Amatic SC" panose="00000500000000000000" pitchFamily="2" charset="-79"/>
            </a:endParaRP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Help children to become familiar with letter groups, set 2  such as ‘</a:t>
            </a:r>
            <a:r>
              <a:rPr lang="en-US" sz="800" dirty="0" err="1"/>
              <a:t>th</a:t>
            </a:r>
            <a:r>
              <a:rPr lang="en-US" sz="800" dirty="0"/>
              <a:t>’, ‘</a:t>
            </a:r>
            <a:r>
              <a:rPr lang="en-US" sz="800" dirty="0" err="1"/>
              <a:t>sh</a:t>
            </a:r>
            <a:r>
              <a:rPr lang="en-US" sz="800" dirty="0"/>
              <a:t>’, ‘</a:t>
            </a:r>
            <a:r>
              <a:rPr lang="en-US" sz="800" dirty="0" err="1"/>
              <a:t>ch</a:t>
            </a:r>
            <a:r>
              <a:rPr lang="en-US" sz="800" dirty="0"/>
              <a:t>’, ‘ee’ ‘or’ ‘</a:t>
            </a:r>
            <a:r>
              <a:rPr lang="en-US" sz="800" dirty="0" err="1"/>
              <a:t>igh</a:t>
            </a:r>
            <a:r>
              <a:rPr lang="en-US" sz="800" dirty="0"/>
              <a:t>’, ‘</a:t>
            </a:r>
            <a:r>
              <a:rPr lang="en-US" sz="800" dirty="0" err="1"/>
              <a:t>ar</a:t>
            </a:r>
            <a:r>
              <a:rPr lang="en-US" sz="800" dirty="0"/>
              <a:t>’ , ‘</a:t>
            </a:r>
            <a:r>
              <a:rPr lang="en-US" sz="800" dirty="0" err="1"/>
              <a:t>oo</a:t>
            </a:r>
            <a:r>
              <a:rPr lang="en-US" sz="800" dirty="0"/>
              <a:t>’ , ‘ay’.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/>
              <a:t>Provide opportunities for children to read words containing familiar letter groups: ‘that’, ‘shop’, ‘chin’, ‘feet’, ‘storm’, ‘night’.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>
                <a:ea typeface="Calibri" panose="020F0502020204030204" pitchFamily="34" charset="0"/>
                <a:cs typeface="Amatic SC" panose="00000500000000000000" pitchFamily="2" charset="-79"/>
              </a:rPr>
              <a:t>Daily reading intervention groups and  blending practice </a:t>
            </a:r>
          </a:p>
          <a:p>
            <a:pPr marL="171450" indent="-17145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800" dirty="0">
                <a:ea typeface="Calibri" panose="020F0502020204030204" pitchFamily="34" charset="0"/>
                <a:cs typeface="Amatic SC" panose="00000500000000000000" pitchFamily="2" charset="-79"/>
              </a:rPr>
              <a:t>Send class ‘Book Bug Bee’ home each weekend with individual children. </a:t>
            </a:r>
            <a:endParaRPr lang="en-GB" sz="800" dirty="0">
              <a:ea typeface="Calibri" panose="020F0502020204030204" pitchFamily="34" charset="0"/>
              <a:cs typeface="Amatic SC" panose="00000500000000000000" pitchFamily="2" charset="-79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2651524" y="4512798"/>
            <a:ext cx="2560247" cy="227713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Writing: </a:t>
            </a: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Writing some of the (Red) tricky words such as I, me, my, like, to, the. 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800" dirty="0">
                <a:ea typeface="Calibri" panose="020F0502020204030204" pitchFamily="34" charset="0"/>
                <a:cs typeface="Amatic SC" panose="00000500000000000000" pitchFamily="2" charset="-79"/>
              </a:rPr>
              <a:t>Writing CVC words, Labels using CVC, CVCC, CCVC words  in CP/ play and during  Drawing Club. 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Guided writing based around developing short sentences/phrases in a meaningful context in Drawing Club.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Daily Handwriting scheme – Kinetic Letters . Learn to form all letters correctly.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US" sz="800" dirty="0"/>
              <a:t>Hold pencil effectively and sit correctly when writing.</a:t>
            </a: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0920" y="4981294"/>
            <a:ext cx="324046" cy="324046"/>
          </a:xfrm>
          <a:prstGeom prst="rect">
            <a:avLst/>
          </a:prstGeom>
        </p:spPr>
      </p:pic>
      <p:sp>
        <p:nvSpPr>
          <p:cNvPr id="17" name="Rounded Rectangle 16"/>
          <p:cNvSpPr/>
          <p:nvPr/>
        </p:nvSpPr>
        <p:spPr>
          <a:xfrm>
            <a:off x="5252234" y="3505613"/>
            <a:ext cx="1796611" cy="3258061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Expressive Art and Design: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endParaRPr lang="en-GB" sz="800" dirty="0"/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900" dirty="0"/>
              <a:t>Snow/winter artwork</a:t>
            </a:r>
          </a:p>
          <a:p>
            <a:pPr marL="171450" indent="-1714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900" dirty="0"/>
              <a:t>Designing and making toys from Junk/recyclable materials</a:t>
            </a:r>
          </a:p>
          <a:p>
            <a:pPr marL="171450" lvl="0" indent="-17145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r>
              <a:rPr lang="en-GB" sz="900" dirty="0"/>
              <a:t>Designing and creating musical instruments</a:t>
            </a:r>
          </a:p>
          <a:p>
            <a:pPr marL="171450" lvl="0" indent="-17145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endParaRPr lang="en-GB" sz="900" dirty="0"/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900" dirty="0"/>
              <a:t>Children will be encouraged to select the tools and techniques they need to assemble and join materials that they are using .</a:t>
            </a:r>
          </a:p>
          <a:p>
            <a:pPr marL="171450" lvl="0" indent="-171450" defTabSz="9144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  <a:defRPr/>
            </a:pPr>
            <a:r>
              <a:rPr lang="en-GB" sz="900" dirty="0"/>
              <a:t>Role play – Toy shop imaginative play</a:t>
            </a:r>
          </a:p>
          <a:p>
            <a:pPr lvl="0" defTabSz="914400">
              <a:lnSpc>
                <a:spcPct val="107000"/>
              </a:lnSpc>
              <a:spcAft>
                <a:spcPts val="800"/>
              </a:spcAft>
              <a:defRPr/>
            </a:pPr>
            <a:endParaRPr lang="en-US" sz="9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4253" y="6277834"/>
            <a:ext cx="395654" cy="395654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7079281" y="3505613"/>
            <a:ext cx="2660690" cy="3258774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Understanding the world: </a:t>
            </a: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Compare old and new toys.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toys from the past.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range of materials used  for toys- wooden, plastic etc.</a:t>
            </a: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Ask questions to a visitor  to find out about life in the past. Interview a Grandparent-  What was it like to be a little girl years ago? I wonder what toys were like then?</a:t>
            </a:r>
          </a:p>
          <a:p>
            <a:pPr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Use images, video clips, shared texts and other resources to bring the wider world into the classroom.</a:t>
            </a:r>
          </a:p>
          <a:p>
            <a:pPr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Describing and commenting on things they have seen whilst outside, noticing changes in seasons/weather etc. 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9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Launch of Muddy Mondays!</a:t>
            </a:r>
          </a:p>
          <a:p>
            <a:pPr marL="139303" indent="-139303" defTabSz="742950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648731" y="2966694"/>
            <a:ext cx="2596292" cy="147568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Mathematics:</a:t>
            </a:r>
          </a:p>
          <a:p>
            <a:pPr algn="ctr" defTabSz="742950">
              <a:defRPr/>
            </a:pPr>
            <a:endParaRPr lang="en-GB" sz="800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Explore different ways to partition numbers to 5.</a:t>
            </a: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Subitise objects to 5</a:t>
            </a: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Count up to ten objects </a:t>
            </a:r>
          </a:p>
          <a:p>
            <a:pPr defTabSz="742950"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 defTabSz="7429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Represent, order and explore numbers to ten One more or fewer, one greater or less</a:t>
            </a:r>
          </a:p>
          <a:p>
            <a:pPr algn="ctr" defTabSz="742950">
              <a:defRPr/>
            </a:pPr>
            <a:endParaRPr lang="en-GB" sz="813" b="1" kern="0" dirty="0">
              <a:solidFill>
                <a:sysClr val="windowText" lastClr="00000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3281" y="3505614"/>
            <a:ext cx="629171" cy="436059"/>
          </a:xfrm>
          <a:prstGeom prst="rect">
            <a:avLst/>
          </a:prstGeom>
        </p:spPr>
      </p:pic>
      <p:sp>
        <p:nvSpPr>
          <p:cNvPr id="34" name="Rounded Rectangle 33"/>
          <p:cNvSpPr/>
          <p:nvPr/>
        </p:nvSpPr>
        <p:spPr>
          <a:xfrm>
            <a:off x="52139" y="2966693"/>
            <a:ext cx="2538928" cy="1414113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813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Personal Social and Emotional Development: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Good to be me Feelings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Learning about qualities and differences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Celebrating differences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Identify and moderate their own feelings socially and emotionally.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Encourage them to think about their own feelings and those of others by giving explicit examples of how others might feel in particular scenarios  -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800" kern="0" dirty="0">
                <a:solidFill>
                  <a:sysClr val="windowText" lastClr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Share The  Colour Monster</a:t>
            </a:r>
          </a:p>
          <a:p>
            <a:pPr marL="139303" indent="-139303">
              <a:buFont typeface="Arial" panose="020B0604020202020204" pitchFamily="34" charset="0"/>
              <a:buChar char="•"/>
              <a:defRPr/>
            </a:pPr>
            <a:endParaRPr lang="en-GB" sz="800" kern="0" dirty="0">
              <a:solidFill>
                <a:sysClr val="windowText" lastClr="0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5333692" y="857657"/>
            <a:ext cx="4406279" cy="2618948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rgbClr val="5B9BD5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Communication and Language: </a:t>
            </a:r>
          </a:p>
          <a:p>
            <a:pPr lvl="0">
              <a:defRPr/>
            </a:pPr>
            <a:endParaRPr lang="en-GB" sz="8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Asking how and why questions linked to old and new toys.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Retell a story with story language- Drawing Club vocabulary.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Ask questions to find out more and to check they understand what has been said to them.</a:t>
            </a:r>
          </a:p>
          <a:p>
            <a:pPr lvl="0"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Talk about events from the past.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Learn rhymes, poems and songs.</a:t>
            </a:r>
          </a:p>
          <a:p>
            <a:pPr lvl="0">
              <a:defRPr/>
            </a:pPr>
            <a:endParaRPr lang="en-GB" sz="900" kern="0" dirty="0"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  <a:defRPr/>
            </a:pPr>
            <a:r>
              <a:rPr lang="en-GB" sz="900" kern="0" dirty="0" err="1"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900" kern="0" dirty="0">
                <a:ea typeface="Calibri" panose="020F0502020204030204" pitchFamily="34" charset="0"/>
                <a:cs typeface="Calibri" panose="020F0502020204030204" pitchFamily="34" charset="0"/>
              </a:rPr>
              <a:t> communication and Language intervention and whole class sessions. </a:t>
            </a:r>
          </a:p>
          <a:p>
            <a:pPr lvl="0">
              <a:defRPr/>
            </a:pPr>
            <a:endParaRPr lang="en-GB" sz="800" kern="0" dirty="0">
              <a:solidFill>
                <a:srgbClr val="7030A0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800" kern="0" dirty="0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Whole EYFS Focus – C&amp;L is developed throughout the year through high quality interactions, daily group discussions, sharing circles, PSHE times,  stories, singing, speech and language interventions, Drawing Club  action words  and </a:t>
            </a:r>
            <a:r>
              <a:rPr lang="en-GB" sz="800" kern="0" dirty="0" err="1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wellcomm</a:t>
            </a:r>
            <a:r>
              <a:rPr lang="en-GB" sz="800" kern="0" dirty="0">
                <a:solidFill>
                  <a:srgbClr val="7030A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interventions.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26871" y="4135654"/>
            <a:ext cx="433191" cy="43319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2468" y="882596"/>
            <a:ext cx="847417" cy="84741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28943" y="2775738"/>
            <a:ext cx="381912" cy="381912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4082" y="2174451"/>
            <a:ext cx="667517" cy="65947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09806" y="3274879"/>
            <a:ext cx="627942" cy="63403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34526" y="6209610"/>
            <a:ext cx="784689" cy="554064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20587" y="1098392"/>
            <a:ext cx="568716" cy="663502"/>
          </a:xfrm>
          <a:prstGeom prst="rect">
            <a:avLst/>
          </a:prstGeom>
        </p:spPr>
      </p:pic>
      <p:sp>
        <p:nvSpPr>
          <p:cNvPr id="48" name="Rounded Rectangle 47"/>
          <p:cNvSpPr/>
          <p:nvPr/>
        </p:nvSpPr>
        <p:spPr>
          <a:xfrm>
            <a:off x="5399258" y="67487"/>
            <a:ext cx="4438490" cy="733560"/>
          </a:xfrm>
          <a:prstGeom prst="roundRect">
            <a:avLst/>
          </a:prstGeom>
          <a:solidFill>
            <a:sysClr val="window" lastClr="FFFFFF"/>
          </a:solidFill>
          <a:ln w="1270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rot="0" spcFirstLastPara="0" vert="horz" wrap="square" lIns="74295" tIns="37148" rIns="74295" bIns="3714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Toy box treasures</a:t>
            </a:r>
          </a:p>
          <a:p>
            <a:pPr algn="ctr" defTabSz="742950">
              <a:defRPr/>
            </a:pPr>
            <a:r>
              <a:rPr lang="en-GB" sz="975" b="1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Spring 2026  - Term 3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 defTabSz="742950">
              <a:defRPr/>
            </a:pPr>
            <a:r>
              <a:rPr lang="en-GB" sz="975" kern="0" dirty="0">
                <a:solidFill>
                  <a:sysClr val="windowText" lastClr="00000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I will be learning in school:   </a:t>
            </a:r>
            <a:endParaRPr lang="en-GB" sz="975" kern="0" dirty="0">
              <a:solidFill>
                <a:sysClr val="windowText" lastClr="000000"/>
              </a:solidFill>
              <a:latin typeface="Calibri" panose="020F0502020204030204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525645" y="116267"/>
            <a:ext cx="1249788" cy="40846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01722" y="71908"/>
            <a:ext cx="768163" cy="69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12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1043</TotalTime>
  <Words>718</Words>
  <Application>Microsoft Office PowerPoint</Application>
  <PresentationFormat>A4 Paper (210x297 mm)</PresentationFormat>
  <Paragraphs>88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Amatic SC</vt:lpstr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Laila Ali</dc:creator>
  <cp:lastModifiedBy>james.counsell@btinternet.com</cp:lastModifiedBy>
  <cp:revision>22</cp:revision>
  <cp:lastPrinted>2022-01-10T12:39:10Z</cp:lastPrinted>
  <dcterms:created xsi:type="dcterms:W3CDTF">2021-08-30T15:38:40Z</dcterms:created>
  <dcterms:modified xsi:type="dcterms:W3CDTF">2026-01-11T21:46:03Z</dcterms:modified>
</cp:coreProperties>
</file>