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0" d="100"/>
          <a:sy n="70" d="100"/>
        </p:scale>
        <p:origin x="1242"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8EC28D2-DFCA-4C64-8425-3A94DD578DEB}"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532134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EC28D2-DFCA-4C64-8425-3A94DD578DEB}"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3383382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8EC28D2-DFCA-4C64-8425-3A94DD578DEB}"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865052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8EC28D2-DFCA-4C64-8425-3A94DD578DEB}" type="datetimeFigureOut">
              <a:rPr lang="en-GB" smtClean="0"/>
              <a:t>08/01/2022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2666176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8EC28D2-DFCA-4C64-8425-3A94DD578DEB}" type="datetimeFigureOut">
              <a:rPr lang="en-GB" smtClean="0"/>
              <a:t>08/01/2022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900265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8EC28D2-DFCA-4C64-8425-3A94DD578DEB}" type="datetimeFigureOut">
              <a:rPr lang="en-GB" smtClean="0"/>
              <a:t>08/01/2022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3363149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C28D2-DFCA-4C64-8425-3A94DD578DEB}" type="datetimeFigureOut">
              <a:rPr lang="en-GB" smtClean="0"/>
              <a:t>08/01/2022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2575765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EC28D2-DFCA-4C64-8425-3A94DD578DEB}" type="datetimeFigureOut">
              <a:rPr lang="en-GB" smtClean="0"/>
              <a:t>08/01/2022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2127980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EC28D2-DFCA-4C64-8425-3A94DD578DEB}" type="datetimeFigureOut">
              <a:rPr lang="en-GB" smtClean="0"/>
              <a:t>08/01/2022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1484072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EC28D2-DFCA-4C64-8425-3A94DD578DEB}"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1559731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EC28D2-DFCA-4C64-8425-3A94DD578DEB}"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5C015-EF28-41C9-9777-1D23F3605584}" type="slidenum">
              <a:rPr lang="en-GB" smtClean="0"/>
              <a:t>‹#›</a:t>
            </a:fld>
            <a:endParaRPr lang="en-GB"/>
          </a:p>
        </p:txBody>
      </p:sp>
    </p:spTree>
    <p:extLst>
      <p:ext uri="{BB962C8B-B14F-4D97-AF65-F5344CB8AC3E}">
        <p14:creationId xmlns:p14="http://schemas.microsoft.com/office/powerpoint/2010/main" val="166348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C28D2-DFCA-4C64-8425-3A94DD578DEB}" type="datetimeFigureOut">
              <a:rPr lang="en-GB" smtClean="0"/>
              <a:t>08/01/2022</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95C015-EF28-41C9-9777-1D23F3605584}" type="slidenum">
              <a:rPr lang="en-GB" smtClean="0"/>
              <a:t>‹#›</a:t>
            </a:fld>
            <a:endParaRPr lang="en-GB"/>
          </a:p>
        </p:txBody>
      </p:sp>
    </p:spTree>
    <p:extLst>
      <p:ext uri="{BB962C8B-B14F-4D97-AF65-F5344CB8AC3E}">
        <p14:creationId xmlns:p14="http://schemas.microsoft.com/office/powerpoint/2010/main" val="1537301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2575" y="3776033"/>
            <a:ext cx="2527224" cy="3013896"/>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marL="171450" indent="-171450">
              <a:buFont typeface="Arial" panose="020B0604020202020204" pitchFamily="34" charset="0"/>
              <a:buChar char="•"/>
            </a:pPr>
            <a:endParaRPr lang="en-US" sz="800" dirty="0" smtClean="0">
              <a:solidFill>
                <a:srgbClr val="000000"/>
              </a:solidFill>
              <a:cs typeface="Amatic SC" panose="020B0604020202020204" charset="-79"/>
            </a:endParaRPr>
          </a:p>
          <a:p>
            <a:pPr algn="ctr"/>
            <a:r>
              <a:rPr lang="en-US" sz="800" b="1" dirty="0" smtClean="0">
                <a:solidFill>
                  <a:srgbClr val="000000"/>
                </a:solidFill>
                <a:latin typeface="Comic Sans MS" panose="030F0702030302020204" pitchFamily="66" charset="0"/>
                <a:cs typeface="Amatic SC" panose="020B0604020202020204" charset="-79"/>
              </a:rPr>
              <a:t>Physical Development:</a:t>
            </a:r>
            <a:endParaRPr lang="en-US" sz="800" b="1" dirty="0">
              <a:solidFill>
                <a:srgbClr val="000000"/>
              </a:solidFill>
              <a:latin typeface="Comic Sans MS" panose="030F0702030302020204" pitchFamily="66" charset="0"/>
              <a:cs typeface="Amatic SC" panose="020B0604020202020204" charset="-79"/>
            </a:endParaRPr>
          </a:p>
          <a:p>
            <a:pPr algn="ctr"/>
            <a:endParaRPr lang="en-US" sz="800" b="1" dirty="0" smtClean="0">
              <a:solidFill>
                <a:srgbClr val="000000"/>
              </a:solidFill>
              <a:latin typeface="Comic Sans MS" panose="030F0702030302020204" pitchFamily="66" charset="0"/>
              <a:cs typeface="Amatic SC" panose="020B0604020202020204" charset="-79"/>
            </a:endParaRPr>
          </a:p>
          <a:p>
            <a:pPr marL="171450" indent="-171450">
              <a:buFont typeface="Arial" panose="020B0604020202020204" pitchFamily="34" charset="0"/>
              <a:buChar char="•"/>
            </a:pPr>
            <a:endParaRPr lang="en-US" sz="800" dirty="0">
              <a:solidFill>
                <a:srgbClr val="000000"/>
              </a:solidFill>
              <a:cs typeface="Amatic SC" panose="020B0604020202020204" charset="-79"/>
            </a:endParaRPr>
          </a:p>
          <a:p>
            <a:pPr marL="171450" indent="-171450">
              <a:buFont typeface="Arial" panose="020B0604020202020204" pitchFamily="34" charset="0"/>
              <a:buChar char="•"/>
            </a:pPr>
            <a:r>
              <a:rPr lang="en-US" sz="800" dirty="0" smtClean="0">
                <a:solidFill>
                  <a:srgbClr val="000000"/>
                </a:solidFill>
                <a:cs typeface="Amatic SC" panose="020B0604020202020204" charset="-79"/>
              </a:rPr>
              <a:t>Threading</a:t>
            </a:r>
            <a:r>
              <a:rPr lang="en-US" sz="800" dirty="0">
                <a:solidFill>
                  <a:srgbClr val="000000"/>
                </a:solidFill>
                <a:cs typeface="Amatic SC" panose="020B0604020202020204" charset="-79"/>
              </a:rPr>
              <a:t>, cutting, weaving, playdough, Fine Motor activities. </a:t>
            </a:r>
            <a:endParaRPr lang="en-GB" dirty="0"/>
          </a:p>
          <a:p>
            <a:pPr marL="171450" indent="-171450" fontAlgn="t">
              <a:buFont typeface="Arial" panose="020B0604020202020204" pitchFamily="34" charset="0"/>
              <a:buChar char="•"/>
            </a:pPr>
            <a:r>
              <a:rPr lang="en-US" sz="800" dirty="0">
                <a:solidFill>
                  <a:srgbClr val="000000"/>
                </a:solidFill>
              </a:rPr>
              <a:t>Begin to form letters </a:t>
            </a:r>
            <a:r>
              <a:rPr lang="en-US" sz="800" dirty="0" smtClean="0">
                <a:solidFill>
                  <a:srgbClr val="000000"/>
                </a:solidFill>
              </a:rPr>
              <a:t>correctly.</a:t>
            </a:r>
          </a:p>
          <a:p>
            <a:pPr marL="171450" indent="-171450" fontAlgn="t">
              <a:buFont typeface="Arial" panose="020B0604020202020204" pitchFamily="34" charset="0"/>
              <a:buChar char="•"/>
            </a:pPr>
            <a:r>
              <a:rPr lang="en-US" sz="800" dirty="0" smtClean="0">
                <a:solidFill>
                  <a:srgbClr val="000000"/>
                </a:solidFill>
              </a:rPr>
              <a:t>Handle </a:t>
            </a:r>
            <a:r>
              <a:rPr lang="en-US" sz="800" dirty="0">
                <a:solidFill>
                  <a:srgbClr val="000000"/>
                </a:solidFill>
              </a:rPr>
              <a:t>tools, objects, construction and malleable materials with increasing </a:t>
            </a:r>
            <a:r>
              <a:rPr lang="en-US" sz="800" dirty="0" smtClean="0">
                <a:solidFill>
                  <a:srgbClr val="000000"/>
                </a:solidFill>
              </a:rPr>
              <a:t>control.</a:t>
            </a:r>
            <a:r>
              <a:rPr lang="en-US" sz="800" dirty="0" smtClean="0">
                <a:solidFill>
                  <a:srgbClr val="FFFFFF"/>
                </a:solidFill>
              </a:rPr>
              <a:t>t</a:t>
            </a:r>
            <a:endParaRPr lang="en-GB" dirty="0" smtClean="0">
              <a:latin typeface="Arial" panose="020B0604020202020204" pitchFamily="34" charset="0"/>
            </a:endParaRPr>
          </a:p>
          <a:p>
            <a:pPr marL="171450" indent="-171450" fontAlgn="t">
              <a:buFont typeface="Arial" panose="020B0604020202020204" pitchFamily="34" charset="0"/>
              <a:buChar char="•"/>
            </a:pPr>
            <a:r>
              <a:rPr lang="en-US" sz="800" dirty="0" smtClean="0">
                <a:solidFill>
                  <a:srgbClr val="000000"/>
                </a:solidFill>
                <a:latin typeface="Calibri" panose="020F0502020204030204" pitchFamily="34" charset="0"/>
              </a:rPr>
              <a:t>Holding </a:t>
            </a:r>
            <a:r>
              <a:rPr lang="en-US" sz="800" dirty="0">
                <a:solidFill>
                  <a:srgbClr val="000000"/>
                </a:solidFill>
                <a:latin typeface="Calibri" panose="020F0502020204030204" pitchFamily="34" charset="0"/>
              </a:rPr>
              <a:t>Small Items / </a:t>
            </a:r>
            <a:r>
              <a:rPr lang="en-US" sz="800" dirty="0" smtClean="0">
                <a:solidFill>
                  <a:srgbClr val="000000"/>
                </a:solidFill>
                <a:latin typeface="Calibri" panose="020F0502020204030204" pitchFamily="34" charset="0"/>
              </a:rPr>
              <a:t>Button Clothing.</a:t>
            </a:r>
            <a:endParaRPr lang="en-GB" dirty="0">
              <a:latin typeface="Arial" panose="020B0604020202020204" pitchFamily="34" charset="0"/>
            </a:endParaRPr>
          </a:p>
          <a:p>
            <a:pPr marL="171450" indent="-171450" fontAlgn="t">
              <a:buFont typeface="Arial" panose="020B0604020202020204" pitchFamily="34" charset="0"/>
              <a:buChar char="•"/>
            </a:pPr>
            <a:r>
              <a:rPr lang="en-US" sz="800" dirty="0" smtClean="0">
                <a:solidFill>
                  <a:srgbClr val="000000"/>
                </a:solidFill>
                <a:latin typeface="Calibri" panose="020F0502020204030204" pitchFamily="34" charset="0"/>
              </a:rPr>
              <a:t>Cutting </a:t>
            </a:r>
            <a:r>
              <a:rPr lang="en-US" sz="800" dirty="0">
                <a:solidFill>
                  <a:srgbClr val="000000"/>
                </a:solidFill>
                <a:latin typeface="Calibri" panose="020F0502020204030204" pitchFamily="34" charset="0"/>
              </a:rPr>
              <a:t>with </a:t>
            </a:r>
            <a:r>
              <a:rPr lang="en-US" sz="800" dirty="0" smtClean="0">
                <a:solidFill>
                  <a:srgbClr val="000000"/>
                </a:solidFill>
                <a:latin typeface="Calibri" panose="020F0502020204030204" pitchFamily="34" charset="0"/>
              </a:rPr>
              <a:t>Scissors.</a:t>
            </a:r>
            <a:endParaRPr lang="en-GB" dirty="0">
              <a:latin typeface="Arial" panose="020B0604020202020204" pitchFamily="34" charset="0"/>
            </a:endParaRPr>
          </a:p>
          <a:p>
            <a:pPr marL="171450" indent="-171450" fontAlgn="t">
              <a:buFont typeface="Arial" panose="020B0604020202020204" pitchFamily="34" charset="0"/>
              <a:buChar char="•"/>
            </a:pPr>
            <a:r>
              <a:rPr lang="en-US" sz="800" dirty="0">
                <a:solidFill>
                  <a:srgbClr val="000000"/>
                </a:solidFill>
                <a:latin typeface="Calibri" panose="020F0502020204030204" pitchFamily="34" charset="0"/>
                <a:cs typeface="Amatic SC" panose="020B0604020202020204" charset="-79"/>
              </a:rPr>
              <a:t>Ball skills- aiming, dribbling, pushing, throwing &amp; catching, patting, or </a:t>
            </a:r>
            <a:r>
              <a:rPr lang="en-US" sz="800" dirty="0" smtClean="0">
                <a:solidFill>
                  <a:srgbClr val="000000"/>
                </a:solidFill>
                <a:latin typeface="Calibri" panose="020F0502020204030204" pitchFamily="34" charset="0"/>
                <a:cs typeface="Amatic SC" panose="020B0604020202020204" charset="-79"/>
              </a:rPr>
              <a:t>kicking.</a:t>
            </a:r>
            <a:endParaRPr lang="en-GB" dirty="0">
              <a:latin typeface="Arial" panose="020B0604020202020204" pitchFamily="34" charset="0"/>
            </a:endParaRPr>
          </a:p>
          <a:p>
            <a:pPr marL="171450" indent="-171450">
              <a:buFont typeface="Arial" panose="020B0604020202020204" pitchFamily="34" charset="0"/>
              <a:buChar char="•"/>
            </a:pPr>
            <a:r>
              <a:rPr lang="en-US" sz="800" dirty="0" smtClean="0">
                <a:solidFill>
                  <a:srgbClr val="000000"/>
                </a:solidFill>
                <a:latin typeface="Calibri" panose="020F0502020204030204" pitchFamily="34" charset="0"/>
                <a:cs typeface="Amatic SC" panose="020B0604020202020204" charset="-79"/>
              </a:rPr>
              <a:t>Dance -  </a:t>
            </a:r>
            <a:r>
              <a:rPr lang="en-US" sz="800" dirty="0">
                <a:solidFill>
                  <a:srgbClr val="000000"/>
                </a:solidFill>
                <a:latin typeface="Calibri" panose="020F0502020204030204" pitchFamily="34" charset="0"/>
                <a:cs typeface="Amatic SC" panose="020B0604020202020204" charset="-79"/>
              </a:rPr>
              <a:t>moving to </a:t>
            </a:r>
            <a:r>
              <a:rPr lang="en-US" sz="800" dirty="0" smtClean="0">
                <a:solidFill>
                  <a:srgbClr val="000000"/>
                </a:solidFill>
                <a:latin typeface="Calibri" panose="020F0502020204030204" pitchFamily="34" charset="0"/>
                <a:cs typeface="Amatic SC" panose="020B0604020202020204" charset="-79"/>
              </a:rPr>
              <a:t>music.</a:t>
            </a:r>
            <a:endParaRPr lang="en-GB" dirty="0">
              <a:latin typeface="Arial" panose="020B0604020202020204" pitchFamily="34" charset="0"/>
            </a:endParaRPr>
          </a:p>
          <a:p>
            <a:pPr marL="171450" indent="-171450">
              <a:buFont typeface="Arial" panose="020B0604020202020204" pitchFamily="34" charset="0"/>
              <a:buChar char="•"/>
            </a:pPr>
            <a:r>
              <a:rPr lang="en-US" sz="800" dirty="0">
                <a:solidFill>
                  <a:srgbClr val="000000"/>
                </a:solidFill>
                <a:latin typeface="Calibri" panose="020F0502020204030204" pitchFamily="34" charset="0"/>
                <a:cs typeface="Amatic SC" panose="020B0604020202020204" charset="-79"/>
              </a:rPr>
              <a:t>Gymnastics </a:t>
            </a:r>
            <a:r>
              <a:rPr lang="en-US" sz="800" dirty="0" smtClean="0">
                <a:solidFill>
                  <a:srgbClr val="000000"/>
                </a:solidFill>
                <a:latin typeface="Calibri" panose="020F0502020204030204" pitchFamily="34" charset="0"/>
                <a:cs typeface="Amatic SC" panose="020B0604020202020204" charset="-79"/>
              </a:rPr>
              <a:t>– balance.</a:t>
            </a:r>
            <a:endParaRPr lang="en-GB" dirty="0">
              <a:latin typeface="Arial" panose="020B0604020202020204" pitchFamily="34" charset="0"/>
            </a:endParaRPr>
          </a:p>
        </p:txBody>
      </p:sp>
      <p:sp>
        <p:nvSpPr>
          <p:cNvPr id="8" name="Rounded Rectangle 7"/>
          <p:cNvSpPr/>
          <p:nvPr/>
        </p:nvSpPr>
        <p:spPr>
          <a:xfrm>
            <a:off x="33128" y="-28588"/>
            <a:ext cx="5153341" cy="2569565"/>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algn="ctr" defTabSz="742950">
              <a:defRPr/>
            </a:pPr>
            <a:r>
              <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Reading:</a:t>
            </a:r>
          </a:p>
          <a:p>
            <a:pPr algn="ctr" defTabSz="742950">
              <a:defRPr/>
            </a:pPr>
            <a:endParaRPr lang="en-GB" sz="813"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marL="171450" indent="-171450">
              <a:spcAft>
                <a:spcPts val="800"/>
              </a:spcAft>
              <a:buFont typeface="Arial" panose="020B0604020202020204" pitchFamily="34" charset="0"/>
              <a:buChar char="•"/>
            </a:pPr>
            <a:r>
              <a:rPr lang="en-US" sz="800" dirty="0" smtClean="0"/>
              <a:t>Making </a:t>
            </a:r>
            <a:r>
              <a:rPr lang="en-US" sz="800" dirty="0"/>
              <a:t>up stories with themselves as the </a:t>
            </a:r>
            <a:r>
              <a:rPr lang="en-US" sz="800" dirty="0" smtClean="0"/>
              <a:t>main.</a:t>
            </a:r>
          </a:p>
          <a:p>
            <a:pPr marL="171450" indent="-171450">
              <a:spcAft>
                <a:spcPts val="800"/>
              </a:spcAft>
              <a:buFont typeface="Arial" panose="020B0604020202020204" pitchFamily="34" charset="0"/>
              <a:buChar char="•"/>
            </a:pPr>
            <a:r>
              <a:rPr lang="en-US" sz="800" dirty="0" smtClean="0"/>
              <a:t> </a:t>
            </a:r>
            <a:r>
              <a:rPr lang="en-US" sz="800" dirty="0"/>
              <a:t>Encourage children to record stories through picture drawing/mark making for LAs. </a:t>
            </a:r>
          </a:p>
          <a:p>
            <a:pPr marL="171450" indent="-171450">
              <a:spcAft>
                <a:spcPts val="800"/>
              </a:spcAft>
              <a:buFont typeface="Arial" panose="020B0604020202020204" pitchFamily="34" charset="0"/>
              <a:buChar char="•"/>
            </a:pPr>
            <a:r>
              <a:rPr lang="en-US" sz="800" dirty="0"/>
              <a:t>Read simple phrases and sentences made up of words with known letter–sound correspondences and, where necessary, a few exception words. </a:t>
            </a:r>
            <a:endParaRPr lang="en-US" sz="800" dirty="0" smtClean="0"/>
          </a:p>
          <a:p>
            <a:pPr marL="171450" indent="-171450">
              <a:spcAft>
                <a:spcPts val="800"/>
              </a:spcAft>
              <a:buFont typeface="Arial" panose="020B0604020202020204" pitchFamily="34" charset="0"/>
              <a:buChar char="•"/>
            </a:pPr>
            <a:r>
              <a:rPr lang="en-US" sz="800" dirty="0" smtClean="0"/>
              <a:t>Read </a:t>
            </a:r>
            <a:r>
              <a:rPr lang="en-US" sz="800" dirty="0"/>
              <a:t>a few common exception words matched to RWI. </a:t>
            </a:r>
            <a:endParaRPr lang="en-US" sz="800" dirty="0" smtClean="0"/>
          </a:p>
          <a:p>
            <a:pPr marL="171450" indent="-171450">
              <a:spcAft>
                <a:spcPts val="0"/>
              </a:spcAft>
              <a:buFont typeface="Arial" panose="020B0604020202020204" pitchFamily="34" charset="0"/>
              <a:buChar char="•"/>
            </a:pPr>
            <a:r>
              <a:rPr lang="en-US" sz="800" dirty="0" smtClean="0"/>
              <a:t>Make </a:t>
            </a:r>
            <a:r>
              <a:rPr lang="en-US" sz="800" dirty="0"/>
              <a:t>the books available for children to share at school and at </a:t>
            </a:r>
            <a:r>
              <a:rPr lang="en-US" sz="800" dirty="0" smtClean="0"/>
              <a:t>home.</a:t>
            </a:r>
          </a:p>
          <a:p>
            <a:pPr marL="171450" indent="-171450">
              <a:spcAft>
                <a:spcPts val="0"/>
              </a:spcAft>
              <a:buFont typeface="Arial" panose="020B0604020202020204" pitchFamily="34" charset="0"/>
              <a:buChar char="•"/>
            </a:pPr>
            <a:endParaRPr lang="en-GB" sz="800" dirty="0" smtClean="0">
              <a:ea typeface="Calibri" panose="020F0502020204030204" pitchFamily="34" charset="0"/>
              <a:cs typeface="Amatic SC" panose="00000500000000000000" pitchFamily="2" charset="-79"/>
            </a:endParaRPr>
          </a:p>
          <a:p>
            <a:pPr marL="171450" indent="-171450">
              <a:spcAft>
                <a:spcPts val="0"/>
              </a:spcAft>
              <a:buFont typeface="Arial" panose="020B0604020202020204" pitchFamily="34" charset="0"/>
              <a:buChar char="•"/>
            </a:pPr>
            <a:r>
              <a:rPr lang="en-GB" sz="800" dirty="0" smtClean="0">
                <a:ea typeface="Calibri" panose="020F0502020204030204" pitchFamily="34" charset="0"/>
                <a:cs typeface="Amatic SC" panose="00000500000000000000" pitchFamily="2" charset="-79"/>
              </a:rPr>
              <a:t> </a:t>
            </a:r>
            <a:r>
              <a:rPr lang="en-GB" sz="800" dirty="0">
                <a:ea typeface="Calibri" panose="020F0502020204030204" pitchFamily="34" charset="0"/>
                <a:cs typeface="Amatic SC" panose="00000500000000000000" pitchFamily="2" charset="-79"/>
              </a:rPr>
              <a:t>RWI </a:t>
            </a:r>
            <a:r>
              <a:rPr lang="en-GB" sz="800" dirty="0" smtClean="0">
                <a:ea typeface="Calibri" panose="020F0502020204030204" pitchFamily="34" charset="0"/>
                <a:cs typeface="Amatic SC" panose="00000500000000000000" pitchFamily="2" charset="-79"/>
              </a:rPr>
              <a:t>Differentiated </a:t>
            </a:r>
            <a:r>
              <a:rPr lang="en-GB" sz="800" dirty="0">
                <a:ea typeface="Calibri" panose="020F0502020204030204" pitchFamily="34" charset="0"/>
                <a:cs typeface="Amatic SC" panose="00000500000000000000" pitchFamily="2" charset="-79"/>
              </a:rPr>
              <a:t>groups / Ditties </a:t>
            </a:r>
            <a:endParaRPr lang="en-GB" sz="800" dirty="0" smtClean="0">
              <a:ea typeface="Calibri" panose="020F0502020204030204" pitchFamily="34" charset="0"/>
              <a:cs typeface="Amatic SC" panose="00000500000000000000" pitchFamily="2" charset="-79"/>
            </a:endParaRPr>
          </a:p>
          <a:p>
            <a:pPr marL="171450" indent="-171450">
              <a:spcAft>
                <a:spcPts val="0"/>
              </a:spcAft>
              <a:buFont typeface="Arial" panose="020B0604020202020204" pitchFamily="34" charset="0"/>
              <a:buChar char="•"/>
            </a:pPr>
            <a:endParaRPr lang="en-GB" sz="800" dirty="0">
              <a:ea typeface="Calibri" panose="020F0502020204030204" pitchFamily="34" charset="0"/>
              <a:cs typeface="Amatic SC" panose="00000500000000000000" pitchFamily="2" charset="-79"/>
            </a:endParaRPr>
          </a:p>
          <a:p>
            <a:pPr marL="171450" indent="-171450">
              <a:spcAft>
                <a:spcPts val="800"/>
              </a:spcAft>
              <a:buFont typeface="Arial" panose="020B0604020202020204" pitchFamily="34" charset="0"/>
              <a:buChar char="•"/>
            </a:pPr>
            <a:r>
              <a:rPr lang="en-GB" sz="800" dirty="0" smtClean="0">
                <a:ea typeface="Calibri" panose="020F0502020204030204" pitchFamily="34" charset="0"/>
                <a:cs typeface="Amatic SC" panose="00000500000000000000" pitchFamily="2" charset="-79"/>
              </a:rPr>
              <a:t>Rhyming </a:t>
            </a:r>
            <a:r>
              <a:rPr lang="en-GB" sz="800" dirty="0">
                <a:ea typeface="Calibri" panose="020F0502020204030204" pitchFamily="34" charset="0"/>
                <a:cs typeface="Amatic SC" panose="00000500000000000000" pitchFamily="2" charset="-79"/>
              </a:rPr>
              <a:t>strings, common theme in traditional tales, identifying characters and settings.</a:t>
            </a:r>
          </a:p>
          <a:p>
            <a:pPr marL="171450" indent="-171450">
              <a:spcAft>
                <a:spcPts val="800"/>
              </a:spcAft>
              <a:buFont typeface="Arial" panose="020B0604020202020204" pitchFamily="34" charset="0"/>
              <a:buChar char="•"/>
            </a:pPr>
            <a:r>
              <a:rPr lang="en-US" sz="800" dirty="0"/>
              <a:t>Help children to become familiar with letter groups, 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a:t>
            </a:r>
            <a:endParaRPr lang="en-US" sz="800" dirty="0" smtClean="0"/>
          </a:p>
          <a:p>
            <a:pPr marL="171450" indent="-171450">
              <a:spcAft>
                <a:spcPts val="800"/>
              </a:spcAft>
              <a:buFont typeface="Arial" panose="020B0604020202020204" pitchFamily="34" charset="0"/>
              <a:buChar char="•"/>
            </a:pPr>
            <a:r>
              <a:rPr lang="en-US" sz="800" dirty="0" smtClean="0"/>
              <a:t>Provide </a:t>
            </a:r>
            <a:r>
              <a:rPr lang="en-US" sz="800" dirty="0"/>
              <a:t>opportunities for children to read words containing familiar letter groups: ‘that’, ‘shop’, ‘chin’, ‘feet’, ‘storm’, ‘night’. </a:t>
            </a:r>
            <a:endParaRPr lang="en-GB" sz="800" dirty="0">
              <a:ea typeface="Calibri" panose="020F0502020204030204" pitchFamily="34" charset="0"/>
              <a:cs typeface="Amatic SC" panose="00000500000000000000" pitchFamily="2" charset="-79"/>
            </a:endParaRPr>
          </a:p>
          <a:p>
            <a:pPr algn="ctr">
              <a:lnSpc>
                <a:spcPct val="107000"/>
              </a:lnSpc>
              <a:spcAft>
                <a:spcPts val="800"/>
              </a:spcAft>
            </a:pPr>
            <a:endParaRPr lang="en-GB" sz="600"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algn="ctr" defTabSz="742950">
              <a:defRPr/>
            </a:pPr>
            <a:endParaRPr lang="en-GB" sz="600"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algn="ctr" defTabSz="742950">
              <a:defRPr/>
            </a:pPr>
            <a:endParaRPr lang="en-GB" sz="600"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algn="ctr" defTabSz="742950">
              <a:defRPr/>
            </a:pPr>
            <a:endPar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12" name="Rounded Rectangle 11"/>
          <p:cNvSpPr/>
          <p:nvPr/>
        </p:nvSpPr>
        <p:spPr>
          <a:xfrm>
            <a:off x="2651524" y="4512798"/>
            <a:ext cx="2560247" cy="2174518"/>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algn="ctr" defTabSz="742950">
              <a:defRPr/>
            </a:pPr>
            <a:r>
              <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Writing: </a:t>
            </a:r>
          </a:p>
          <a:p>
            <a:pPr algn="ctr" defTabSz="742950">
              <a:defRPr/>
            </a:pPr>
            <a:endParaRPr lang="en-GB" sz="813"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defTabSz="742950">
              <a:defRPr/>
            </a:pPr>
            <a:r>
              <a:rPr lang="en-GB" sz="800" kern="0" dirty="0" smtClean="0">
                <a:solidFill>
                  <a:sysClr val="windowText" lastClr="000000"/>
                </a:solidFill>
                <a:ea typeface="Calibri" panose="020F0502020204030204" pitchFamily="34" charset="0"/>
                <a:cs typeface="Calibri" panose="020F0502020204030204" pitchFamily="34" charset="0"/>
              </a:rPr>
              <a:t>Texts: </a:t>
            </a:r>
            <a:r>
              <a:rPr lang="en-GB" sz="800" kern="0" dirty="0" smtClean="0">
                <a:solidFill>
                  <a:sysClr val="windowText" lastClr="000000"/>
                </a:solidFill>
                <a:ea typeface="Calibri" panose="020F0502020204030204" pitchFamily="34" charset="0"/>
                <a:cs typeface="Calibri" panose="020F0502020204030204" pitchFamily="34" charset="0"/>
              </a:rPr>
              <a:t>Brown Bear, Brown bear, We’re going on a Bear Hunt, Rumble in the Jungle.</a:t>
            </a:r>
          </a:p>
          <a:p>
            <a:pPr defTabSz="742950">
              <a:defRPr/>
            </a:pPr>
            <a:endParaRPr lang="en-GB" sz="800" kern="0" dirty="0">
              <a:solidFill>
                <a:sysClr val="windowText" lastClr="000000"/>
              </a:solidFill>
              <a:ea typeface="Calibri" panose="020F0502020204030204" pitchFamily="34" charset="0"/>
              <a:cs typeface="Calibri" panose="020F0502020204030204" pitchFamily="34" charset="0"/>
            </a:endParaRPr>
          </a:p>
          <a:p>
            <a:pPr marL="171450" indent="-171450" defTabSz="742950">
              <a:buFont typeface="Arial" panose="020B0604020202020204" pitchFamily="34" charset="0"/>
              <a:buChar char="•"/>
              <a:defRPr/>
            </a:pPr>
            <a:endParaRPr lang="en-GB" sz="800" kern="0" dirty="0" smtClean="0">
              <a:solidFill>
                <a:sysClr val="windowText" lastClr="000000"/>
              </a:solidFill>
              <a:ea typeface="Calibri" panose="020F0502020204030204" pitchFamily="34" charset="0"/>
              <a:cs typeface="Calibri" panose="020F0502020204030204" pitchFamily="34" charset="0"/>
            </a:endParaRPr>
          </a:p>
          <a:p>
            <a:pPr marL="171450" lvl="0" indent="-171450" defTabSz="914400">
              <a:lnSpc>
                <a:spcPct val="107000"/>
              </a:lnSpc>
              <a:spcAft>
                <a:spcPts val="800"/>
              </a:spcAft>
              <a:buFont typeface="Arial" panose="020B0604020202020204" pitchFamily="34" charset="0"/>
              <a:buChar char="•"/>
              <a:defRPr/>
            </a:pPr>
            <a:r>
              <a:rPr lang="en-GB" sz="800" dirty="0">
                <a:ea typeface="Calibri" panose="020F0502020204030204" pitchFamily="34" charset="0"/>
                <a:cs typeface="Amatic SC" panose="00000500000000000000" pitchFamily="2" charset="-79"/>
              </a:rPr>
              <a:t>Writing some of the tricky words such as I, me, my, like, to, the. </a:t>
            </a:r>
            <a:endParaRPr lang="en-GB" sz="800" dirty="0" smtClean="0">
              <a:ea typeface="Calibri" panose="020F0502020204030204" pitchFamily="34" charset="0"/>
              <a:cs typeface="Amatic SC" panose="00000500000000000000" pitchFamily="2" charset="-79"/>
            </a:endParaRPr>
          </a:p>
          <a:p>
            <a:pPr marL="171450" lvl="0" indent="-171450" defTabSz="914400">
              <a:lnSpc>
                <a:spcPct val="107000"/>
              </a:lnSpc>
              <a:spcAft>
                <a:spcPts val="800"/>
              </a:spcAft>
              <a:buFont typeface="Arial" panose="020B0604020202020204" pitchFamily="34" charset="0"/>
              <a:buChar char="•"/>
              <a:defRPr/>
            </a:pPr>
            <a:r>
              <a:rPr lang="en-GB" sz="800" dirty="0" smtClean="0">
                <a:ea typeface="Calibri" panose="020F0502020204030204" pitchFamily="34" charset="0"/>
                <a:cs typeface="Amatic SC" panose="00000500000000000000" pitchFamily="2" charset="-79"/>
              </a:rPr>
              <a:t>Writing </a:t>
            </a:r>
            <a:r>
              <a:rPr lang="en-GB" sz="800" dirty="0">
                <a:ea typeface="Calibri" panose="020F0502020204030204" pitchFamily="34" charset="0"/>
                <a:cs typeface="Amatic SC" panose="00000500000000000000" pitchFamily="2" charset="-79"/>
              </a:rPr>
              <a:t>CVC words, Labels using CVC, CVCC, CCVC words.</a:t>
            </a:r>
          </a:p>
          <a:p>
            <a:pPr marL="171450" lvl="0" indent="-171450" defTabSz="914400">
              <a:lnSpc>
                <a:spcPct val="107000"/>
              </a:lnSpc>
              <a:spcAft>
                <a:spcPts val="800"/>
              </a:spcAft>
              <a:buFont typeface="Arial" panose="020B0604020202020204" pitchFamily="34" charset="0"/>
              <a:buChar char="•"/>
              <a:defRPr/>
            </a:pPr>
            <a:r>
              <a:rPr lang="en-US" sz="800" dirty="0"/>
              <a:t>Guided writing based around developing short sentences in a meaningful context. </a:t>
            </a:r>
            <a:endParaRPr lang="en-US" sz="800" dirty="0" smtClean="0"/>
          </a:p>
          <a:p>
            <a:pPr marL="171450" lvl="0" indent="-171450" defTabSz="914400">
              <a:lnSpc>
                <a:spcPct val="107000"/>
              </a:lnSpc>
              <a:spcAft>
                <a:spcPts val="800"/>
              </a:spcAft>
              <a:buFont typeface="Arial" panose="020B0604020202020204" pitchFamily="34" charset="0"/>
              <a:buChar char="•"/>
              <a:defRPr/>
            </a:pPr>
            <a:r>
              <a:rPr lang="en-US" sz="800" dirty="0" smtClean="0"/>
              <a:t>Create </a:t>
            </a:r>
            <a:r>
              <a:rPr lang="en-US" sz="800" dirty="0"/>
              <a:t>a story board. </a:t>
            </a:r>
          </a:p>
          <a:p>
            <a:pPr defTabSz="742950">
              <a:defRPr/>
            </a:pPr>
            <a:endParaRPr lang="en-GB" sz="800" kern="0" dirty="0" smtClean="0">
              <a:solidFill>
                <a:sysClr val="windowText" lastClr="000000"/>
              </a:solidFill>
              <a:ea typeface="Calibri" panose="020F0502020204030204" pitchFamily="34" charset="0"/>
              <a:cs typeface="Calibri" panose="020F0502020204030204" pitchFamily="34" charset="0"/>
            </a:endParaRPr>
          </a:p>
          <a:p>
            <a:pPr defTabSz="742950">
              <a:defRPr/>
            </a:pPr>
            <a:endParaRPr lang="en-GB" sz="800" kern="0" dirty="0" smtClean="0">
              <a:solidFill>
                <a:sysClr val="windowText" lastClr="000000"/>
              </a:solidFill>
              <a:ea typeface="Calibri" panose="020F0502020204030204" pitchFamily="34" charset="0"/>
              <a:cs typeface="Calibri" panose="020F0502020204030204" pitchFamily="34" charset="0"/>
            </a:endParaRPr>
          </a:p>
        </p:txBody>
      </p:sp>
      <p:pic>
        <p:nvPicPr>
          <p:cNvPr id="13" name="Picture 12"/>
          <p:cNvPicPr>
            <a:picLocks noChangeAspect="1"/>
          </p:cNvPicPr>
          <p:nvPr/>
        </p:nvPicPr>
        <p:blipFill>
          <a:blip r:embed="rId2"/>
          <a:stretch>
            <a:fillRect/>
          </a:stretch>
        </p:blipFill>
        <p:spPr>
          <a:xfrm>
            <a:off x="4727489" y="5218990"/>
            <a:ext cx="324046" cy="324046"/>
          </a:xfrm>
          <a:prstGeom prst="rect">
            <a:avLst/>
          </a:prstGeom>
        </p:spPr>
      </p:pic>
      <p:sp>
        <p:nvSpPr>
          <p:cNvPr id="17" name="Rounded Rectangle 16"/>
          <p:cNvSpPr/>
          <p:nvPr/>
        </p:nvSpPr>
        <p:spPr>
          <a:xfrm>
            <a:off x="5252234" y="3438967"/>
            <a:ext cx="1796611" cy="3324708"/>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algn="ctr" defTabSz="742950">
              <a:defRPr/>
            </a:pPr>
            <a:r>
              <a:rPr lang="en-GB" sz="813"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Expressive Art and Design</a:t>
            </a:r>
            <a:r>
              <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a:t>
            </a:r>
          </a:p>
          <a:p>
            <a:pPr lvl="0" defTabSz="914400">
              <a:lnSpc>
                <a:spcPct val="107000"/>
              </a:lnSpc>
              <a:spcAft>
                <a:spcPts val="800"/>
              </a:spcAft>
              <a:defRPr/>
            </a:pPr>
            <a:endParaRPr lang="en-GB" sz="800" dirty="0" smtClean="0"/>
          </a:p>
          <a:p>
            <a:pPr marL="171450" indent="-171450">
              <a:lnSpc>
                <a:spcPct val="107000"/>
              </a:lnSpc>
              <a:spcAft>
                <a:spcPts val="800"/>
              </a:spcAft>
              <a:buFont typeface="Arial" panose="020B0604020202020204" pitchFamily="34" charset="0"/>
              <a:buChar char="•"/>
            </a:pPr>
            <a:r>
              <a:rPr lang="en-GB" sz="900" dirty="0"/>
              <a:t>A</a:t>
            </a:r>
            <a:r>
              <a:rPr lang="en-GB" sz="900" dirty="0" smtClean="0"/>
              <a:t>nimal </a:t>
            </a:r>
            <a:r>
              <a:rPr lang="en-GB" sz="900" dirty="0"/>
              <a:t>prints </a:t>
            </a:r>
          </a:p>
          <a:p>
            <a:pPr marL="171450" indent="-171450">
              <a:lnSpc>
                <a:spcPct val="107000"/>
              </a:lnSpc>
              <a:spcAft>
                <a:spcPts val="800"/>
              </a:spcAft>
              <a:buFont typeface="Arial" panose="020B0604020202020204" pitchFamily="34" charset="0"/>
              <a:buChar char="•"/>
            </a:pPr>
            <a:r>
              <a:rPr lang="en-GB" sz="900" dirty="0" smtClean="0"/>
              <a:t>Designing </a:t>
            </a:r>
            <a:r>
              <a:rPr lang="en-GB" sz="900" dirty="0"/>
              <a:t>homes for hibernating animals.</a:t>
            </a:r>
          </a:p>
          <a:p>
            <a:pPr marL="171450" lvl="0" indent="-171450" defTabSz="914400">
              <a:lnSpc>
                <a:spcPct val="107000"/>
              </a:lnSpc>
              <a:buFont typeface="Arial" panose="020B0604020202020204" pitchFamily="34" charset="0"/>
              <a:buChar char="•"/>
              <a:defRPr/>
            </a:pPr>
            <a:r>
              <a:rPr lang="en-GB" sz="900" dirty="0"/>
              <a:t>Collage owls / symmetrical butterflies </a:t>
            </a:r>
          </a:p>
          <a:p>
            <a:pPr marL="171450" lvl="0" indent="-171450" defTabSz="914400">
              <a:lnSpc>
                <a:spcPct val="107000"/>
              </a:lnSpc>
              <a:buFont typeface="Arial" panose="020B0604020202020204" pitchFamily="34" charset="0"/>
              <a:buChar char="•"/>
              <a:defRPr/>
            </a:pPr>
            <a:endParaRPr lang="en-GB" sz="900" dirty="0"/>
          </a:p>
          <a:p>
            <a:pPr marL="171450" lvl="0" indent="-171450" defTabSz="914400">
              <a:lnSpc>
                <a:spcPct val="107000"/>
              </a:lnSpc>
              <a:spcAft>
                <a:spcPts val="800"/>
              </a:spcAft>
              <a:buFont typeface="Arial" panose="020B0604020202020204" pitchFamily="34" charset="0"/>
              <a:buChar char="•"/>
              <a:defRPr/>
            </a:pPr>
            <a:r>
              <a:rPr lang="en-GB" sz="900" dirty="0"/>
              <a:t>Children will be encouraged to select the tools and techniques they need to assemble materials that they are using </a:t>
            </a:r>
            <a:r>
              <a:rPr lang="en-GB" sz="900" dirty="0" err="1"/>
              <a:t>e.g</a:t>
            </a:r>
            <a:r>
              <a:rPr lang="en-GB" sz="900" dirty="0"/>
              <a:t> creating animal masks.</a:t>
            </a:r>
          </a:p>
          <a:p>
            <a:pPr marL="171450" lvl="0" indent="-171450" defTabSz="914400">
              <a:lnSpc>
                <a:spcPct val="107000"/>
              </a:lnSpc>
              <a:spcAft>
                <a:spcPts val="800"/>
              </a:spcAft>
              <a:buFont typeface="Arial" panose="020B0604020202020204" pitchFamily="34" charset="0"/>
              <a:buChar char="•"/>
              <a:defRPr/>
            </a:pPr>
            <a:r>
              <a:rPr lang="en-US" sz="900" dirty="0"/>
              <a:t>Making lanterns, Chinese writing, puppet making, Chinese music and </a:t>
            </a:r>
            <a:r>
              <a:rPr lang="en-US" sz="900" dirty="0" smtClean="0"/>
              <a:t>composition</a:t>
            </a:r>
            <a:endParaRPr lang="en-US" sz="900" dirty="0"/>
          </a:p>
        </p:txBody>
      </p:sp>
      <p:pic>
        <p:nvPicPr>
          <p:cNvPr id="18" name="Picture 17"/>
          <p:cNvPicPr>
            <a:picLocks noChangeAspect="1"/>
          </p:cNvPicPr>
          <p:nvPr/>
        </p:nvPicPr>
        <p:blipFill>
          <a:blip r:embed="rId3"/>
          <a:stretch>
            <a:fillRect/>
          </a:stretch>
        </p:blipFill>
        <p:spPr>
          <a:xfrm>
            <a:off x="6504253" y="6277834"/>
            <a:ext cx="395654" cy="395654"/>
          </a:xfrm>
          <a:prstGeom prst="rect">
            <a:avLst/>
          </a:prstGeom>
        </p:spPr>
      </p:pic>
      <p:sp>
        <p:nvSpPr>
          <p:cNvPr id="22" name="Rounded Rectangle 21"/>
          <p:cNvSpPr/>
          <p:nvPr/>
        </p:nvSpPr>
        <p:spPr>
          <a:xfrm>
            <a:off x="7079281" y="3465221"/>
            <a:ext cx="2660690" cy="3299166"/>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algn="ctr" defTabSz="742950">
              <a:defRPr/>
            </a:pPr>
            <a:r>
              <a:rPr lang="en-GB" sz="813"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Understanding the world: </a:t>
            </a:r>
          </a:p>
          <a:p>
            <a:pPr>
              <a:defRPr/>
            </a:pPr>
            <a:endParaRPr lang="en-GB" sz="975" kern="0" dirty="0" smtClean="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smtClean="0">
                <a:solidFill>
                  <a:sysClr val="windowText" lastClr="000000"/>
                </a:solidFill>
                <a:ea typeface="Calibri" panose="020F0502020204030204" pitchFamily="34" charset="0"/>
                <a:cs typeface="Times New Roman" panose="02020603050405020304" pitchFamily="18" charset="0"/>
              </a:rPr>
              <a:t>What </a:t>
            </a:r>
            <a:r>
              <a:rPr lang="en-GB" sz="800" kern="0" dirty="0">
                <a:solidFill>
                  <a:sysClr val="windowText" lastClr="000000"/>
                </a:solidFill>
                <a:ea typeface="Calibri" panose="020F0502020204030204" pitchFamily="34" charset="0"/>
                <a:cs typeface="Times New Roman" panose="02020603050405020304" pitchFamily="18" charset="0"/>
              </a:rPr>
              <a:t>can we do here to take care of animals in the jungle</a:t>
            </a:r>
            <a:r>
              <a:rPr lang="en-GB" sz="800" kern="0" dirty="0" smtClean="0">
                <a:solidFill>
                  <a:sysClr val="windowText" lastClr="000000"/>
                </a:solidFill>
                <a:ea typeface="Calibri" panose="020F0502020204030204" pitchFamily="34" charset="0"/>
                <a:cs typeface="Times New Roman" panose="02020603050405020304" pitchFamily="18" charset="0"/>
              </a:rPr>
              <a:t>?</a:t>
            </a:r>
          </a:p>
          <a:p>
            <a:pPr>
              <a:defRPr/>
            </a:pPr>
            <a:endParaRPr lang="en-GB" sz="800" kern="0" dirty="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Compare animals from a jungle to those on a farm. </a:t>
            </a:r>
            <a:endParaRPr lang="en-GB" sz="800" kern="0" dirty="0" smtClean="0">
              <a:solidFill>
                <a:sysClr val="windowText" lastClr="000000"/>
              </a:solidFill>
              <a:ea typeface="Calibri" panose="020F0502020204030204" pitchFamily="34" charset="0"/>
              <a:cs typeface="Times New Roman" panose="02020603050405020304" pitchFamily="18" charset="0"/>
            </a:endParaRPr>
          </a:p>
          <a:p>
            <a:pPr>
              <a:defRPr/>
            </a:pPr>
            <a:endParaRPr lang="en-GB" sz="800" kern="0" dirty="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Explore a range of jungle animals</a:t>
            </a:r>
            <a:r>
              <a:rPr lang="en-GB" sz="800" kern="0" dirty="0" smtClean="0">
                <a:solidFill>
                  <a:sysClr val="windowText" lastClr="000000"/>
                </a:solidFill>
                <a:ea typeface="Calibri" panose="020F0502020204030204" pitchFamily="34" charset="0"/>
                <a:cs typeface="Times New Roman" panose="02020603050405020304" pitchFamily="18" charset="0"/>
              </a:rPr>
              <a:t>.</a:t>
            </a:r>
          </a:p>
          <a:p>
            <a:pPr>
              <a:defRPr/>
            </a:pPr>
            <a:endParaRPr lang="en-GB" sz="800" kern="0" dirty="0" smtClean="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smtClean="0">
                <a:solidFill>
                  <a:sysClr val="windowText" lastClr="000000"/>
                </a:solidFill>
                <a:ea typeface="Calibri" panose="020F0502020204030204" pitchFamily="34" charset="0"/>
                <a:cs typeface="Times New Roman" panose="02020603050405020304" pitchFamily="18" charset="0"/>
              </a:rPr>
              <a:t>Nocturnal </a:t>
            </a:r>
            <a:r>
              <a:rPr lang="en-GB" sz="800" kern="0" dirty="0">
                <a:solidFill>
                  <a:sysClr val="windowText" lastClr="000000"/>
                </a:solidFill>
                <a:ea typeface="Calibri" panose="020F0502020204030204" pitchFamily="34" charset="0"/>
                <a:cs typeface="Times New Roman" panose="02020603050405020304" pitchFamily="18" charset="0"/>
              </a:rPr>
              <a:t>Animals Making sense of different environments and </a:t>
            </a:r>
            <a:r>
              <a:rPr lang="en-GB" sz="800" kern="0" dirty="0" smtClean="0">
                <a:solidFill>
                  <a:sysClr val="windowText" lastClr="000000"/>
                </a:solidFill>
                <a:ea typeface="Calibri" panose="020F0502020204030204" pitchFamily="34" charset="0"/>
                <a:cs typeface="Times New Roman" panose="02020603050405020304" pitchFamily="18" charset="0"/>
              </a:rPr>
              <a:t>habitat.</a:t>
            </a:r>
          </a:p>
          <a:p>
            <a:pPr>
              <a:defRPr/>
            </a:pPr>
            <a:endParaRPr lang="en-GB" sz="800" kern="0" dirty="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Use images, video clips, shared texts and other resources to bring the wider world into the classroom. </a:t>
            </a:r>
            <a:endParaRPr lang="en-GB" sz="800" kern="0" dirty="0" smtClean="0">
              <a:solidFill>
                <a:sysClr val="windowText" lastClr="000000"/>
              </a:solidFill>
              <a:ea typeface="Calibri" panose="020F0502020204030204" pitchFamily="34" charset="0"/>
              <a:cs typeface="Times New Roman" panose="02020603050405020304" pitchFamily="18" charset="0"/>
            </a:endParaRPr>
          </a:p>
          <a:p>
            <a:pPr>
              <a:defRPr/>
            </a:pPr>
            <a:endParaRPr lang="en-GB" sz="800" kern="0" dirty="0" smtClean="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D</a:t>
            </a:r>
            <a:r>
              <a:rPr lang="en-GB" sz="800" kern="0" dirty="0" smtClean="0">
                <a:solidFill>
                  <a:sysClr val="windowText" lastClr="000000"/>
                </a:solidFill>
                <a:ea typeface="Calibri" panose="020F0502020204030204" pitchFamily="34" charset="0"/>
                <a:cs typeface="Times New Roman" panose="02020603050405020304" pitchFamily="18" charset="0"/>
              </a:rPr>
              <a:t>escribing </a:t>
            </a:r>
            <a:r>
              <a:rPr lang="en-GB" sz="800" kern="0" dirty="0">
                <a:solidFill>
                  <a:sysClr val="windowText" lastClr="000000"/>
                </a:solidFill>
                <a:ea typeface="Calibri" panose="020F0502020204030204" pitchFamily="34" charset="0"/>
                <a:cs typeface="Times New Roman" panose="02020603050405020304" pitchFamily="18" charset="0"/>
              </a:rPr>
              <a:t>and commenting on things they have seen whilst outside, including plants and animals. </a:t>
            </a:r>
            <a:endParaRPr lang="en-GB" sz="800" kern="0" dirty="0" smtClean="0">
              <a:solidFill>
                <a:sysClr val="windowText" lastClr="000000"/>
              </a:solidFill>
              <a:ea typeface="Calibri" panose="020F0502020204030204" pitchFamily="34" charset="0"/>
              <a:cs typeface="Times New Roman" panose="02020603050405020304" pitchFamily="18" charset="0"/>
            </a:endParaRPr>
          </a:p>
          <a:p>
            <a:pPr>
              <a:defRPr/>
            </a:pPr>
            <a:endParaRPr lang="en-GB" sz="800" kern="0" dirty="0">
              <a:solidFill>
                <a:sysClr val="windowText" lastClr="000000"/>
              </a:solidFill>
              <a:ea typeface="Calibri" panose="020F0502020204030204" pitchFamily="34" charset="0"/>
              <a:cs typeface="Times New Roman" panose="02020603050405020304" pitchFamily="18" charset="0"/>
            </a:endParaRPr>
          </a:p>
          <a:p>
            <a:pPr marL="139303" indent="-139303">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After close observation, draw pictures of the natural world, including animals and plants</a:t>
            </a:r>
          </a:p>
          <a:p>
            <a:pPr marL="139303" indent="-139303">
              <a:buFont typeface="Arial" panose="020B0604020202020204" pitchFamily="34" charset="0"/>
              <a:buChar char="•"/>
              <a:defRPr/>
            </a:pPr>
            <a:endParaRPr lang="en-GB" sz="800" kern="0" dirty="0">
              <a:solidFill>
                <a:sysClr val="windowText" lastClr="000000"/>
              </a:solidFill>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defRPr/>
            </a:pPr>
            <a:r>
              <a:rPr lang="en-GB" sz="800" kern="0" dirty="0" smtClean="0">
                <a:solidFill>
                  <a:sysClr val="windowText" lastClr="000000"/>
                </a:solidFill>
                <a:ea typeface="Calibri" panose="020F0502020204030204" pitchFamily="34" charset="0"/>
                <a:cs typeface="Times New Roman" panose="02020603050405020304" pitchFamily="18" charset="0"/>
              </a:rPr>
              <a:t>Forest </a:t>
            </a:r>
            <a:r>
              <a:rPr lang="en-GB" sz="800" kern="0" dirty="0">
                <a:solidFill>
                  <a:sysClr val="windowText" lastClr="000000"/>
                </a:solidFill>
                <a:ea typeface="Calibri" panose="020F0502020204030204" pitchFamily="34" charset="0"/>
                <a:cs typeface="Times New Roman" panose="02020603050405020304" pitchFamily="18" charset="0"/>
              </a:rPr>
              <a:t>School and Welly Wednesday!</a:t>
            </a:r>
          </a:p>
          <a:p>
            <a:pPr marL="139303" indent="-139303" defTabSz="742950">
              <a:buFont typeface="Arial" panose="020B0604020202020204" pitchFamily="34" charset="0"/>
              <a:buChar char="•"/>
              <a:defRPr/>
            </a:pPr>
            <a:endParaRPr lang="en-GB" sz="800" kern="0" dirty="0">
              <a:solidFill>
                <a:sysClr val="windowText" lastClr="000000"/>
              </a:solidFill>
              <a:latin typeface="Calibri" panose="020F0502020204030204"/>
              <a:ea typeface="Calibri" panose="020F0502020204030204" pitchFamily="34" charset="0"/>
              <a:cs typeface="Times New Roman" panose="02020603050405020304" pitchFamily="18" charset="0"/>
            </a:endParaRPr>
          </a:p>
        </p:txBody>
      </p:sp>
      <p:sp>
        <p:nvSpPr>
          <p:cNvPr id="27" name="Rounded Rectangle 26"/>
          <p:cNvSpPr/>
          <p:nvPr/>
        </p:nvSpPr>
        <p:spPr>
          <a:xfrm>
            <a:off x="2639218" y="2679469"/>
            <a:ext cx="2596292" cy="1666636"/>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algn="ctr" defTabSz="742950">
              <a:defRPr/>
            </a:pPr>
            <a:r>
              <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Mathematics:</a:t>
            </a:r>
          </a:p>
          <a:p>
            <a:pPr algn="ctr" defTabSz="742950">
              <a:defRPr/>
            </a:pPr>
            <a:endParaRPr lang="en-GB" sz="813"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marL="171450" indent="-171450" defTabSz="742950">
              <a:buFont typeface="Arial" panose="020B0604020202020204" pitchFamily="34" charset="0"/>
              <a:buChar char="•"/>
              <a:defRPr/>
            </a:pPr>
            <a:r>
              <a:rPr lang="en-GB" sz="813" kern="0" dirty="0" smtClean="0">
                <a:solidFill>
                  <a:sysClr val="windowText" lastClr="000000"/>
                </a:solidFill>
                <a:ea typeface="Calibri" panose="020F0502020204030204" pitchFamily="34" charset="0"/>
                <a:cs typeface="Times New Roman" panose="02020603050405020304" pitchFamily="18" charset="0"/>
              </a:rPr>
              <a:t>Explore different ways to partition numbers to 5.</a:t>
            </a:r>
          </a:p>
          <a:p>
            <a:pPr defTabSz="742950">
              <a:defRPr/>
            </a:pPr>
            <a:endParaRPr lang="en-GB" sz="813" kern="0" dirty="0" smtClean="0">
              <a:solidFill>
                <a:sysClr val="windowText" lastClr="000000"/>
              </a:solidFill>
              <a:ea typeface="Calibri" panose="020F0502020204030204" pitchFamily="34" charset="0"/>
              <a:cs typeface="Times New Roman" panose="02020603050405020304" pitchFamily="18" charset="0"/>
            </a:endParaRPr>
          </a:p>
          <a:p>
            <a:pPr marL="171450" indent="-171450" defTabSz="742950">
              <a:buFont typeface="Arial" panose="020B0604020202020204" pitchFamily="34" charset="0"/>
              <a:buChar char="•"/>
              <a:defRPr/>
            </a:pPr>
            <a:r>
              <a:rPr lang="en-GB" sz="813" kern="0" dirty="0" smtClean="0">
                <a:solidFill>
                  <a:sysClr val="windowText" lastClr="000000"/>
                </a:solidFill>
                <a:ea typeface="Calibri" panose="020F0502020204030204" pitchFamily="34" charset="0"/>
                <a:cs typeface="Times New Roman" panose="02020603050405020304" pitchFamily="18" charset="0"/>
              </a:rPr>
              <a:t>Subitise objects to 5</a:t>
            </a:r>
          </a:p>
          <a:p>
            <a:pPr defTabSz="742950">
              <a:defRPr/>
            </a:pPr>
            <a:endParaRPr lang="en-GB" sz="813" kern="0" dirty="0" smtClean="0">
              <a:solidFill>
                <a:sysClr val="windowText" lastClr="000000"/>
              </a:solidFill>
              <a:ea typeface="Calibri" panose="020F0502020204030204" pitchFamily="34" charset="0"/>
              <a:cs typeface="Times New Roman" panose="02020603050405020304" pitchFamily="18" charset="0"/>
            </a:endParaRPr>
          </a:p>
          <a:p>
            <a:pPr marL="171450" indent="-171450" defTabSz="742950">
              <a:buFont typeface="Arial" panose="020B0604020202020204" pitchFamily="34" charset="0"/>
              <a:buChar char="•"/>
              <a:defRPr/>
            </a:pPr>
            <a:r>
              <a:rPr lang="en-GB" sz="813" kern="0" dirty="0">
                <a:solidFill>
                  <a:sysClr val="windowText" lastClr="000000"/>
                </a:solidFill>
                <a:ea typeface="Calibri" panose="020F0502020204030204" pitchFamily="34" charset="0"/>
                <a:cs typeface="Times New Roman" panose="02020603050405020304" pitchFamily="18" charset="0"/>
              </a:rPr>
              <a:t>Count up to ten objects </a:t>
            </a:r>
            <a:endParaRPr lang="en-GB" sz="813" kern="0" dirty="0" smtClean="0">
              <a:solidFill>
                <a:sysClr val="windowText" lastClr="000000"/>
              </a:solidFill>
              <a:ea typeface="Calibri" panose="020F0502020204030204" pitchFamily="34" charset="0"/>
              <a:cs typeface="Times New Roman" panose="02020603050405020304" pitchFamily="18" charset="0"/>
            </a:endParaRPr>
          </a:p>
          <a:p>
            <a:pPr defTabSz="742950">
              <a:defRPr/>
            </a:pPr>
            <a:endParaRPr lang="en-GB" sz="813" kern="0" dirty="0" smtClean="0">
              <a:solidFill>
                <a:sysClr val="windowText" lastClr="000000"/>
              </a:solidFill>
              <a:ea typeface="Calibri" panose="020F0502020204030204" pitchFamily="34" charset="0"/>
              <a:cs typeface="Times New Roman" panose="02020603050405020304" pitchFamily="18" charset="0"/>
            </a:endParaRPr>
          </a:p>
          <a:p>
            <a:pPr marL="171450" indent="-171450" defTabSz="742950">
              <a:buFont typeface="Arial" panose="020B0604020202020204" pitchFamily="34" charset="0"/>
              <a:buChar char="•"/>
              <a:defRPr/>
            </a:pPr>
            <a:r>
              <a:rPr lang="en-GB" sz="813" kern="0" dirty="0" smtClean="0">
                <a:solidFill>
                  <a:sysClr val="windowText" lastClr="000000"/>
                </a:solidFill>
                <a:ea typeface="Calibri" panose="020F0502020204030204" pitchFamily="34" charset="0"/>
                <a:cs typeface="Times New Roman" panose="02020603050405020304" pitchFamily="18" charset="0"/>
              </a:rPr>
              <a:t>Represent</a:t>
            </a:r>
            <a:r>
              <a:rPr lang="en-GB" sz="813" kern="0" dirty="0">
                <a:solidFill>
                  <a:sysClr val="windowText" lastClr="000000"/>
                </a:solidFill>
                <a:ea typeface="Calibri" panose="020F0502020204030204" pitchFamily="34" charset="0"/>
                <a:cs typeface="Times New Roman" panose="02020603050405020304" pitchFamily="18" charset="0"/>
              </a:rPr>
              <a:t>, order and explore numbers to ten </a:t>
            </a:r>
            <a:r>
              <a:rPr lang="en-GB" sz="813" kern="0" dirty="0" smtClean="0">
                <a:solidFill>
                  <a:sysClr val="windowText" lastClr="000000"/>
                </a:solidFill>
                <a:ea typeface="Calibri" panose="020F0502020204030204" pitchFamily="34" charset="0"/>
                <a:cs typeface="Times New Roman" panose="02020603050405020304" pitchFamily="18" charset="0"/>
              </a:rPr>
              <a:t>One </a:t>
            </a:r>
            <a:r>
              <a:rPr lang="en-GB" sz="813" kern="0" dirty="0">
                <a:solidFill>
                  <a:sysClr val="windowText" lastClr="000000"/>
                </a:solidFill>
                <a:ea typeface="Calibri" panose="020F0502020204030204" pitchFamily="34" charset="0"/>
                <a:cs typeface="Times New Roman" panose="02020603050405020304" pitchFamily="18" charset="0"/>
              </a:rPr>
              <a:t>more or fewer, one greater or less</a:t>
            </a:r>
          </a:p>
          <a:p>
            <a:pPr defTabSz="742950">
              <a:defRPr/>
            </a:pPr>
            <a:endParaRPr lang="en-GB" sz="813" kern="0" dirty="0" smtClean="0">
              <a:solidFill>
                <a:sysClr val="windowText" lastClr="000000"/>
              </a:solidFill>
              <a:ea typeface="Calibri" panose="020F0502020204030204" pitchFamily="34" charset="0"/>
              <a:cs typeface="Times New Roman" panose="02020603050405020304" pitchFamily="18" charset="0"/>
            </a:endParaRPr>
          </a:p>
          <a:p>
            <a:pPr algn="ctr" defTabSz="742950">
              <a:defRPr/>
            </a:pPr>
            <a:endPar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28" name="Picture 27"/>
          <p:cNvPicPr>
            <a:picLocks noChangeAspect="1"/>
          </p:cNvPicPr>
          <p:nvPr/>
        </p:nvPicPr>
        <p:blipFill>
          <a:blip r:embed="rId4"/>
          <a:stretch>
            <a:fillRect/>
          </a:stretch>
        </p:blipFill>
        <p:spPr>
          <a:xfrm>
            <a:off x="4374718" y="3293989"/>
            <a:ext cx="629171" cy="436059"/>
          </a:xfrm>
          <a:prstGeom prst="rect">
            <a:avLst/>
          </a:prstGeom>
        </p:spPr>
      </p:pic>
      <p:sp>
        <p:nvSpPr>
          <p:cNvPr id="34" name="Rounded Rectangle 33"/>
          <p:cNvSpPr/>
          <p:nvPr/>
        </p:nvSpPr>
        <p:spPr>
          <a:xfrm>
            <a:off x="70870" y="2539266"/>
            <a:ext cx="2538928" cy="1236768"/>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lvl="0" algn="ctr">
              <a:defRPr/>
            </a:pPr>
            <a:r>
              <a:rPr lang="en-GB" sz="813"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Personal Social and Emotional Development:</a:t>
            </a:r>
            <a:endParaRPr lang="en-GB" sz="813"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endParaRPr>
          </a:p>
          <a:p>
            <a:pPr marL="171450" lvl="0" indent="-171450">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Good to be me Feelings </a:t>
            </a:r>
          </a:p>
          <a:p>
            <a:pPr marL="171450" lvl="0" indent="-171450">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Learning about qualities and differences </a:t>
            </a:r>
          </a:p>
          <a:p>
            <a:pPr marL="171450" lvl="0" indent="-171450">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Celebrating differences</a:t>
            </a:r>
          </a:p>
          <a:p>
            <a:pPr marL="171450" lvl="0" indent="-171450">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Identify and moderate their own feelings socially and emotionally.</a:t>
            </a:r>
          </a:p>
          <a:p>
            <a:pPr marL="171450" lvl="0" indent="-171450">
              <a:buFont typeface="Arial" panose="020B0604020202020204" pitchFamily="34" charset="0"/>
              <a:buChar char="•"/>
              <a:defRPr/>
            </a:pPr>
            <a:r>
              <a:rPr lang="en-GB" sz="800" kern="0" dirty="0">
                <a:solidFill>
                  <a:sysClr val="windowText" lastClr="000000"/>
                </a:solidFill>
                <a:ea typeface="Calibri" panose="020F0502020204030204" pitchFamily="34" charset="0"/>
                <a:cs typeface="Times New Roman" panose="02020603050405020304" pitchFamily="18" charset="0"/>
              </a:rPr>
              <a:t>Encourage them to think about their own feelings and those of others by giving explicit examples of how others might feel in particular scenarios  </a:t>
            </a:r>
          </a:p>
          <a:p>
            <a:pPr marL="139303" indent="-139303">
              <a:buFont typeface="Arial" panose="020B0604020202020204" pitchFamily="34" charset="0"/>
              <a:buChar char="•"/>
              <a:defRPr/>
            </a:pPr>
            <a:endParaRPr lang="en-GB" sz="800" kern="0" dirty="0">
              <a:solidFill>
                <a:sysClr val="windowText" lastClr="000000"/>
              </a:solidFill>
              <a:ea typeface="Calibri" panose="020F0502020204030204" pitchFamily="34" charset="0"/>
              <a:cs typeface="Times New Roman" panose="02020603050405020304" pitchFamily="18" charset="0"/>
            </a:endParaRPr>
          </a:p>
        </p:txBody>
      </p:sp>
      <p:sp>
        <p:nvSpPr>
          <p:cNvPr id="42" name="Rounded Rectangle 41"/>
          <p:cNvSpPr/>
          <p:nvPr/>
        </p:nvSpPr>
        <p:spPr>
          <a:xfrm>
            <a:off x="5333692" y="882596"/>
            <a:ext cx="4406279" cy="2511367"/>
          </a:xfrm>
          <a:prstGeom prst="roundRect">
            <a:avLst/>
          </a:prstGeom>
          <a:solidFill>
            <a:sysClr val="window" lastClr="FFFFFF"/>
          </a:solidFill>
          <a:ln w="12700" cap="flat" cmpd="sng" algn="ctr">
            <a:solidFill>
              <a:srgbClr val="5B9BD5"/>
            </a:solidFill>
            <a:prstDash val="solid"/>
            <a:miter lim="800000"/>
          </a:ln>
          <a:effectLst/>
        </p:spPr>
        <p:txBody>
          <a:bodyPr rot="0" spcFirstLastPara="0" vert="horz" wrap="square" lIns="74295" tIns="37148" rIns="74295" bIns="37148" numCol="1" spcCol="0" rtlCol="0" fromWordArt="0" anchor="t" anchorCtr="0" forceAA="0" compatLnSpc="1">
            <a:prstTxWarp prst="textNoShape">
              <a:avLst/>
            </a:prstTxWarp>
            <a:noAutofit/>
          </a:bodyPr>
          <a:lstStyle/>
          <a:p>
            <a:pPr lvl="0" algn="ctr">
              <a:defRPr/>
            </a:pPr>
            <a:r>
              <a:rPr lang="en-GB" sz="975" b="1" kern="0" dirty="0">
                <a:solidFill>
                  <a:sysClr val="windowText" lastClr="000000"/>
                </a:solidFill>
                <a:latin typeface="Calibri" panose="020F0502020204030204" pitchFamily="34" charset="0"/>
                <a:ea typeface="Calibri" panose="020F0502020204030204" pitchFamily="34" charset="0"/>
                <a:cs typeface="Calibri" panose="020F0502020204030204" pitchFamily="34" charset="0"/>
              </a:rPr>
              <a:t>Communication and Language: </a:t>
            </a:r>
          </a:p>
          <a:p>
            <a:pPr lvl="0">
              <a:defRPr/>
            </a:pP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smtClean="0">
                <a:ea typeface="Calibri" panose="020F0502020204030204" pitchFamily="34" charset="0"/>
                <a:cs typeface="Calibri" panose="020F0502020204030204" pitchFamily="34" charset="0"/>
              </a:rPr>
              <a:t>Asking how </a:t>
            </a:r>
            <a:r>
              <a:rPr lang="en-GB" sz="800" kern="0" dirty="0">
                <a:ea typeface="Calibri" panose="020F0502020204030204" pitchFamily="34" charset="0"/>
                <a:cs typeface="Calibri" panose="020F0502020204030204" pitchFamily="34" charset="0"/>
              </a:rPr>
              <a:t>and why </a:t>
            </a:r>
            <a:r>
              <a:rPr lang="en-GB" sz="800" kern="0" dirty="0" smtClean="0">
                <a:ea typeface="Calibri" panose="020F0502020204030204" pitchFamily="34" charset="0"/>
                <a:cs typeface="Calibri" panose="020F0502020204030204" pitchFamily="34" charset="0"/>
              </a:rPr>
              <a:t>questions.</a:t>
            </a:r>
          </a:p>
          <a:p>
            <a:pPr lvl="0">
              <a:defRPr/>
            </a:pP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a:ea typeface="Calibri" panose="020F0502020204030204" pitchFamily="34" charset="0"/>
                <a:cs typeface="Calibri" panose="020F0502020204030204" pitchFamily="34" charset="0"/>
              </a:rPr>
              <a:t>Retell a story with story </a:t>
            </a:r>
            <a:r>
              <a:rPr lang="en-GB" sz="800" kern="0" dirty="0" smtClean="0">
                <a:ea typeface="Calibri" panose="020F0502020204030204" pitchFamily="34" charset="0"/>
                <a:cs typeface="Calibri" panose="020F0502020204030204" pitchFamily="34" charset="0"/>
              </a:rPr>
              <a:t>language.</a:t>
            </a:r>
          </a:p>
          <a:p>
            <a:pPr lvl="0">
              <a:defRPr/>
            </a:pP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smtClean="0">
                <a:ea typeface="Calibri" panose="020F0502020204030204" pitchFamily="34" charset="0"/>
                <a:cs typeface="Calibri" panose="020F0502020204030204" pitchFamily="34" charset="0"/>
              </a:rPr>
              <a:t>Ask </a:t>
            </a:r>
            <a:r>
              <a:rPr lang="en-GB" sz="800" kern="0" dirty="0">
                <a:ea typeface="Calibri" panose="020F0502020204030204" pitchFamily="34" charset="0"/>
                <a:cs typeface="Calibri" panose="020F0502020204030204" pitchFamily="34" charset="0"/>
              </a:rPr>
              <a:t>questions to find out more and to check they understand what has been said to them</a:t>
            </a:r>
            <a:r>
              <a:rPr lang="en-GB" sz="800" kern="0" dirty="0" smtClean="0">
                <a:ea typeface="Calibri" panose="020F0502020204030204" pitchFamily="34" charset="0"/>
                <a:cs typeface="Calibri" panose="020F0502020204030204" pitchFamily="34" charset="0"/>
              </a:rPr>
              <a:t>.</a:t>
            </a:r>
          </a:p>
          <a:p>
            <a:pPr lvl="0">
              <a:defRPr/>
            </a:pPr>
            <a:r>
              <a:rPr lang="en-GB" sz="800" kern="0" dirty="0" smtClean="0">
                <a:ea typeface="Calibri" panose="020F0502020204030204" pitchFamily="34" charset="0"/>
                <a:cs typeface="Calibri" panose="020F0502020204030204" pitchFamily="34" charset="0"/>
              </a:rPr>
              <a:t> </a:t>
            </a: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a:ea typeface="Calibri" panose="020F0502020204030204" pitchFamily="34" charset="0"/>
                <a:cs typeface="Calibri" panose="020F0502020204030204" pitchFamily="34" charset="0"/>
              </a:rPr>
              <a:t>Describe events in some detail.   </a:t>
            </a:r>
            <a:endParaRPr lang="en-GB" sz="800" kern="0" dirty="0" smtClean="0">
              <a:ea typeface="Calibri" panose="020F0502020204030204" pitchFamily="34" charset="0"/>
              <a:cs typeface="Calibri" panose="020F0502020204030204" pitchFamily="34" charset="0"/>
            </a:endParaRPr>
          </a:p>
          <a:p>
            <a:pPr lvl="0">
              <a:defRPr/>
            </a:pP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a:ea typeface="Calibri" panose="020F0502020204030204" pitchFamily="34" charset="0"/>
                <a:cs typeface="Calibri" panose="020F0502020204030204" pitchFamily="34" charset="0"/>
              </a:rPr>
              <a:t>Listen to and talk about stories to build familiarity and understanding. </a:t>
            </a:r>
            <a:endParaRPr lang="en-GB" sz="800" kern="0" dirty="0" smtClean="0">
              <a:ea typeface="Calibri" panose="020F0502020204030204" pitchFamily="34" charset="0"/>
              <a:cs typeface="Calibri" panose="020F0502020204030204" pitchFamily="34" charset="0"/>
            </a:endParaRPr>
          </a:p>
          <a:p>
            <a:pPr lvl="0">
              <a:defRPr/>
            </a:pPr>
            <a:endParaRPr lang="en-GB" sz="800" kern="0" dirty="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a:ea typeface="Calibri" panose="020F0502020204030204" pitchFamily="34" charset="0"/>
                <a:cs typeface="Calibri" panose="020F0502020204030204" pitchFamily="34" charset="0"/>
              </a:rPr>
              <a:t>Learn rhymes, poems and songs</a:t>
            </a:r>
            <a:r>
              <a:rPr lang="en-GB" sz="800" kern="0" dirty="0" smtClean="0">
                <a:ea typeface="Calibri" panose="020F0502020204030204" pitchFamily="34" charset="0"/>
                <a:cs typeface="Calibri" panose="020F0502020204030204" pitchFamily="34" charset="0"/>
              </a:rPr>
              <a:t>.</a:t>
            </a:r>
          </a:p>
          <a:p>
            <a:pPr lvl="0">
              <a:defRPr/>
            </a:pPr>
            <a:endParaRPr lang="en-GB" sz="800" kern="0" dirty="0" smtClean="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defRPr/>
            </a:pPr>
            <a:r>
              <a:rPr lang="en-GB" sz="800" kern="0" dirty="0" err="1" smtClean="0">
                <a:ea typeface="Calibri" panose="020F0502020204030204" pitchFamily="34" charset="0"/>
                <a:cs typeface="Calibri" panose="020F0502020204030204" pitchFamily="34" charset="0"/>
              </a:rPr>
              <a:t>TalkBoost</a:t>
            </a:r>
            <a:r>
              <a:rPr lang="en-GB" sz="800" kern="0" dirty="0" smtClean="0">
                <a:ea typeface="Calibri" panose="020F0502020204030204" pitchFamily="34" charset="0"/>
                <a:cs typeface="Calibri" panose="020F0502020204030204" pitchFamily="34" charset="0"/>
              </a:rPr>
              <a:t> communication and Language intervention and whole class sessions. </a:t>
            </a:r>
            <a:endParaRPr lang="en-GB" sz="800" kern="0" dirty="0">
              <a:ea typeface="Calibri" panose="020F0502020204030204" pitchFamily="34" charset="0"/>
              <a:cs typeface="Calibri" panose="020F0502020204030204" pitchFamily="34" charset="0"/>
            </a:endParaRPr>
          </a:p>
          <a:p>
            <a:pPr lvl="0">
              <a:defRPr/>
            </a:pPr>
            <a:endParaRPr lang="en-GB" sz="800" kern="0" dirty="0" smtClean="0">
              <a:solidFill>
                <a:srgbClr val="7030A0"/>
              </a:solidFill>
              <a:ea typeface="Calibri" panose="020F0502020204030204" pitchFamily="34" charset="0"/>
              <a:cs typeface="Calibri" panose="020F0502020204030204" pitchFamily="34" charset="0"/>
            </a:endParaRPr>
          </a:p>
          <a:p>
            <a:pPr lvl="0">
              <a:defRPr/>
            </a:pPr>
            <a:r>
              <a:rPr lang="en-GB" sz="800" kern="0" dirty="0" smtClean="0">
                <a:solidFill>
                  <a:srgbClr val="7030A0"/>
                </a:solidFill>
                <a:ea typeface="Calibri" panose="020F0502020204030204" pitchFamily="34" charset="0"/>
                <a:cs typeface="Calibri" panose="020F0502020204030204" pitchFamily="34" charset="0"/>
              </a:rPr>
              <a:t>Whole </a:t>
            </a:r>
            <a:r>
              <a:rPr lang="en-GB" sz="800" kern="0" dirty="0">
                <a:solidFill>
                  <a:srgbClr val="7030A0"/>
                </a:solidFill>
                <a:ea typeface="Calibri" panose="020F0502020204030204" pitchFamily="34" charset="0"/>
                <a:cs typeface="Calibri" panose="020F0502020204030204" pitchFamily="34" charset="0"/>
              </a:rPr>
              <a:t>EYFS Focus – C&amp;L is developed throughout the year through high quality interactions, daily group discussions, sharing circles, PSHE times,  stories, singing, speech and language interventions, Pie Corbett T4W actions, EYFS productions, assemblies  and weekly interventions</a:t>
            </a:r>
          </a:p>
        </p:txBody>
      </p:sp>
      <p:pic>
        <p:nvPicPr>
          <p:cNvPr id="2" name="Picture 1"/>
          <p:cNvPicPr>
            <a:picLocks noChangeAspect="1"/>
          </p:cNvPicPr>
          <p:nvPr/>
        </p:nvPicPr>
        <p:blipFill>
          <a:blip r:embed="rId5"/>
          <a:stretch>
            <a:fillRect/>
          </a:stretch>
        </p:blipFill>
        <p:spPr>
          <a:xfrm>
            <a:off x="52139" y="3692322"/>
            <a:ext cx="433191" cy="433191"/>
          </a:xfrm>
          <a:prstGeom prst="rect">
            <a:avLst/>
          </a:prstGeom>
        </p:spPr>
      </p:pic>
      <p:pic>
        <p:nvPicPr>
          <p:cNvPr id="3" name="Picture 2"/>
          <p:cNvPicPr>
            <a:picLocks noChangeAspect="1"/>
          </p:cNvPicPr>
          <p:nvPr/>
        </p:nvPicPr>
        <p:blipFill>
          <a:blip r:embed="rId6"/>
          <a:stretch>
            <a:fillRect/>
          </a:stretch>
        </p:blipFill>
        <p:spPr>
          <a:xfrm>
            <a:off x="8722468" y="882596"/>
            <a:ext cx="847417" cy="847417"/>
          </a:xfrm>
          <a:prstGeom prst="rect">
            <a:avLst/>
          </a:prstGeom>
        </p:spPr>
      </p:pic>
      <p:pic>
        <p:nvPicPr>
          <p:cNvPr id="43" name="Picture 42"/>
          <p:cNvPicPr>
            <a:picLocks noChangeAspect="1"/>
          </p:cNvPicPr>
          <p:nvPr/>
        </p:nvPicPr>
        <p:blipFill>
          <a:blip r:embed="rId7"/>
          <a:stretch>
            <a:fillRect/>
          </a:stretch>
        </p:blipFill>
        <p:spPr>
          <a:xfrm>
            <a:off x="2206028" y="2775738"/>
            <a:ext cx="381912" cy="381912"/>
          </a:xfrm>
          <a:prstGeom prst="rect">
            <a:avLst/>
          </a:prstGeom>
        </p:spPr>
      </p:pic>
      <p:pic>
        <p:nvPicPr>
          <p:cNvPr id="44" name="Picture 43"/>
          <p:cNvPicPr>
            <a:picLocks noChangeAspect="1"/>
          </p:cNvPicPr>
          <p:nvPr/>
        </p:nvPicPr>
        <p:blipFill>
          <a:blip r:embed="rId8"/>
          <a:stretch>
            <a:fillRect/>
          </a:stretch>
        </p:blipFill>
        <p:spPr>
          <a:xfrm>
            <a:off x="3926691" y="67487"/>
            <a:ext cx="667517" cy="659474"/>
          </a:xfrm>
          <a:prstGeom prst="rect">
            <a:avLst/>
          </a:prstGeom>
        </p:spPr>
      </p:pic>
      <p:pic>
        <p:nvPicPr>
          <p:cNvPr id="45" name="Picture 44"/>
          <p:cNvPicPr>
            <a:picLocks noChangeAspect="1"/>
          </p:cNvPicPr>
          <p:nvPr/>
        </p:nvPicPr>
        <p:blipFill>
          <a:blip r:embed="rId9"/>
          <a:stretch>
            <a:fillRect/>
          </a:stretch>
        </p:blipFill>
        <p:spPr>
          <a:xfrm>
            <a:off x="9209806" y="3274879"/>
            <a:ext cx="627942" cy="634039"/>
          </a:xfrm>
          <a:prstGeom prst="rect">
            <a:avLst/>
          </a:prstGeom>
        </p:spPr>
      </p:pic>
      <p:pic>
        <p:nvPicPr>
          <p:cNvPr id="46" name="Picture 45"/>
          <p:cNvPicPr>
            <a:picLocks noChangeAspect="1"/>
          </p:cNvPicPr>
          <p:nvPr/>
        </p:nvPicPr>
        <p:blipFill>
          <a:blip r:embed="rId10"/>
          <a:stretch>
            <a:fillRect/>
          </a:stretch>
        </p:blipFill>
        <p:spPr>
          <a:xfrm>
            <a:off x="1424037" y="6076683"/>
            <a:ext cx="972947" cy="686992"/>
          </a:xfrm>
          <a:prstGeom prst="rect">
            <a:avLst/>
          </a:prstGeom>
        </p:spPr>
      </p:pic>
      <p:pic>
        <p:nvPicPr>
          <p:cNvPr id="47" name="Picture 46"/>
          <p:cNvPicPr>
            <a:picLocks noChangeAspect="1"/>
          </p:cNvPicPr>
          <p:nvPr/>
        </p:nvPicPr>
        <p:blipFill>
          <a:blip r:embed="rId11"/>
          <a:stretch>
            <a:fillRect/>
          </a:stretch>
        </p:blipFill>
        <p:spPr>
          <a:xfrm>
            <a:off x="4482819" y="823036"/>
            <a:ext cx="568716" cy="663502"/>
          </a:xfrm>
          <a:prstGeom prst="rect">
            <a:avLst/>
          </a:prstGeom>
        </p:spPr>
      </p:pic>
      <p:sp>
        <p:nvSpPr>
          <p:cNvPr id="48" name="Rounded Rectangle 47"/>
          <p:cNvSpPr/>
          <p:nvPr/>
        </p:nvSpPr>
        <p:spPr>
          <a:xfrm>
            <a:off x="5399258" y="67487"/>
            <a:ext cx="4438490" cy="733560"/>
          </a:xfrm>
          <a:prstGeom prst="roundRect">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74295" tIns="37148" rIns="74295" bIns="37148" numCol="1" spcCol="0" rtlCol="0" fromWordArt="0" anchor="ctr" anchorCtr="0" forceAA="0" compatLnSpc="1">
            <a:prstTxWarp prst="textNoShape">
              <a:avLst/>
            </a:prstTxWarp>
            <a:noAutofit/>
          </a:bodyPr>
          <a:lstStyle/>
          <a:p>
            <a:pPr algn="ctr" defTabSz="742950">
              <a:defRPr/>
            </a:pPr>
            <a:r>
              <a:rPr lang="en-GB" sz="975"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Amazing Animals</a:t>
            </a:r>
          </a:p>
          <a:p>
            <a:pPr algn="ctr" defTabSz="742950">
              <a:defRPr/>
            </a:pPr>
            <a:r>
              <a:rPr lang="en-GB" sz="975" b="1" kern="0" dirty="0" smtClea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Spring  - term </a:t>
            </a:r>
            <a:r>
              <a:rPr lang="en-GB" sz="975" b="1"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3</a:t>
            </a:r>
            <a:endParaRPr lang="en-GB" sz="975" kern="0" dirty="0">
              <a:solidFill>
                <a:sysClr val="windowText" lastClr="000000"/>
              </a:solidFill>
              <a:latin typeface="Calibri" panose="020F0502020204030204"/>
              <a:ea typeface="Calibri" panose="020F0502020204030204" pitchFamily="34" charset="0"/>
              <a:cs typeface="Times New Roman" panose="02020603050405020304" pitchFamily="18" charset="0"/>
            </a:endParaRPr>
          </a:p>
          <a:p>
            <a:pPr algn="ctr" defTabSz="742950">
              <a:defRPr/>
            </a:pPr>
            <a:r>
              <a:rPr lang="en-GB" sz="975"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What I will be learning in school:   </a:t>
            </a:r>
            <a:endParaRPr lang="en-GB" sz="975" kern="0" dirty="0">
              <a:solidFill>
                <a:sysClr val="windowText" lastClr="000000"/>
              </a:solidFill>
              <a:latin typeface="Calibri" panose="020F0502020204030204"/>
              <a:ea typeface="Calibri" panose="020F0502020204030204" pitchFamily="34" charset="0"/>
              <a:cs typeface="Times New Roman" panose="02020603050405020304" pitchFamily="18" charset="0"/>
            </a:endParaRPr>
          </a:p>
        </p:txBody>
      </p:sp>
      <p:pic>
        <p:nvPicPr>
          <p:cNvPr id="49" name="Picture 48"/>
          <p:cNvPicPr>
            <a:picLocks noChangeAspect="1"/>
          </p:cNvPicPr>
          <p:nvPr/>
        </p:nvPicPr>
        <p:blipFill>
          <a:blip r:embed="rId12"/>
          <a:stretch>
            <a:fillRect/>
          </a:stretch>
        </p:blipFill>
        <p:spPr>
          <a:xfrm>
            <a:off x="5525645" y="116267"/>
            <a:ext cx="1249788" cy="408467"/>
          </a:xfrm>
          <a:prstGeom prst="rect">
            <a:avLst/>
          </a:prstGeom>
        </p:spPr>
      </p:pic>
      <p:pic>
        <p:nvPicPr>
          <p:cNvPr id="50" name="Picture 49"/>
          <p:cNvPicPr>
            <a:picLocks noChangeAspect="1"/>
          </p:cNvPicPr>
          <p:nvPr/>
        </p:nvPicPr>
        <p:blipFill>
          <a:blip r:embed="rId13"/>
          <a:stretch>
            <a:fillRect/>
          </a:stretch>
        </p:blipFill>
        <p:spPr>
          <a:xfrm>
            <a:off x="9053051" y="108074"/>
            <a:ext cx="635160" cy="688904"/>
          </a:xfrm>
          <a:prstGeom prst="rect">
            <a:avLst/>
          </a:prstGeom>
        </p:spPr>
      </p:pic>
    </p:spTree>
    <p:extLst>
      <p:ext uri="{BB962C8B-B14F-4D97-AF65-F5344CB8AC3E}">
        <p14:creationId xmlns:p14="http://schemas.microsoft.com/office/powerpoint/2010/main" val="17711127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270</TotalTime>
  <Words>671</Words>
  <Application>Microsoft Office PowerPoint</Application>
  <PresentationFormat>A4 Paper (210x297 mm)</PresentationFormat>
  <Paragraphs>96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Amatic SC</vt:lpstr>
      <vt:lpstr>Arial</vt:lpstr>
      <vt:lpstr>Calibri</vt:lpstr>
      <vt:lpstr>Calibri Light</vt:lpstr>
      <vt:lpstr>Comic Sans MS</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Laila Ali</dc:creator>
  <cp:lastModifiedBy>L Hall</cp:lastModifiedBy>
  <cp:revision>19</cp:revision>
  <dcterms:created xsi:type="dcterms:W3CDTF">2021-08-30T15:38:40Z</dcterms:created>
  <dcterms:modified xsi:type="dcterms:W3CDTF">2022-01-08T17:29:17Z</dcterms:modified>
</cp:coreProperties>
</file>